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8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9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0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1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798" r:id="rId5"/>
    <p:sldMasterId id="2147483812" r:id="rId6"/>
    <p:sldMasterId id="2147483815" r:id="rId7"/>
    <p:sldMasterId id="2147483819" r:id="rId8"/>
    <p:sldMasterId id="2147483824" r:id="rId9"/>
    <p:sldMasterId id="2147483833" r:id="rId10"/>
    <p:sldMasterId id="2147483859" r:id="rId11"/>
    <p:sldMasterId id="2147483867" r:id="rId12"/>
    <p:sldMasterId id="2147483875" r:id="rId13"/>
    <p:sldMasterId id="2147483885" r:id="rId14"/>
    <p:sldMasterId id="2147483896" r:id="rId15"/>
  </p:sldMasterIdLst>
  <p:notesMasterIdLst>
    <p:notesMasterId r:id="rId25"/>
  </p:notesMasterIdLst>
  <p:handoutMasterIdLst>
    <p:handoutMasterId r:id="rId26"/>
  </p:handoutMasterIdLst>
  <p:sldIdLst>
    <p:sldId id="311" r:id="rId16"/>
    <p:sldId id="2134805298" r:id="rId17"/>
    <p:sldId id="2134805297" r:id="rId18"/>
    <p:sldId id="2134805299" r:id="rId19"/>
    <p:sldId id="2134805300" r:id="rId20"/>
    <p:sldId id="2134805301" r:id="rId21"/>
    <p:sldId id="2134805302" r:id="rId22"/>
    <p:sldId id="322" r:id="rId23"/>
    <p:sldId id="358" r:id="rId24"/>
  </p:sldIdLst>
  <p:sldSz cx="9144000" cy="5143500" type="screen16x9"/>
  <p:notesSz cx="6810375" cy="994251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ヒラギノ角ゴ Pro W3"/>
        <a:cs typeface="ヒラギノ角ゴ Pro W3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32">
          <p15:clr>
            <a:srgbClr val="A4A3A4"/>
          </p15:clr>
        </p15:guide>
        <p15:guide id="4" pos="214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4192"/>
    <a:srgbClr val="000000"/>
    <a:srgbClr val="FFFF00"/>
    <a:srgbClr val="68717A"/>
    <a:srgbClr val="A8B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11" autoAdjust="0"/>
    <p:restoredTop sz="93372" autoAdjust="0"/>
  </p:normalViewPr>
  <p:slideViewPr>
    <p:cSldViewPr snapToGrid="0">
      <p:cViewPr varScale="1">
        <p:scale>
          <a:sx n="83" d="100"/>
          <a:sy n="83" d="100"/>
        </p:scale>
        <p:origin x="76" y="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366" y="54"/>
      </p:cViewPr>
      <p:guideLst>
        <p:guide orient="horz" pos="2880"/>
        <p:guide pos="2160"/>
        <p:guide orient="horz" pos="3132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9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8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3A1A956-FBA6-4D44-9717-88B588F88EA2}" type="datetimeFigureOut">
              <a:rPr lang="en-US"/>
              <a:pPr>
                <a:defRPr/>
              </a:pPr>
              <a:t>10/24/2021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EB7DA75-3119-461F-BBD9-15CADFA283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986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2CF6B7E-5EE0-4686-A335-20EF82FA6D28}" type="datetimeFigureOut">
              <a:rPr lang="en-US"/>
              <a:pPr>
                <a:defRPr/>
              </a:pPr>
              <a:t>10/24/2021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22694"/>
            <a:ext cx="5448300" cy="447413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6C2616F-011D-47B3-A2C1-4E16F11993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924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0"/>
        <a:cs typeface="ヒラギノ角ゴ Pro W3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>
              <a:ea typeface="ヒラギノ角ゴ Pro W3"/>
              <a:cs typeface="ヒラギノ角ゴ Pro W3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CF1E334-DD0D-44F1-B379-F6C65B92AF5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54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Relationship Id="rId5" Type="http://schemas.openxmlformats.org/officeDocument/2006/relationships/slide" Target="../slides/slide2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8.xml"/><Relationship Id="rId4" Type="http://schemas.openxmlformats.org/officeDocument/2006/relationships/slide" Target="../slides/slide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8.xml"/><Relationship Id="rId4" Type="http://schemas.openxmlformats.org/officeDocument/2006/relationships/slide" Target="../slides/slide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8.xml"/><Relationship Id="rId4" Type="http://schemas.openxmlformats.org/officeDocument/2006/relationships/slide" Target="../slides/slide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Relationship Id="rId4" Type="http://schemas.openxmlformats.org/officeDocument/2006/relationships/slide" Target="../slides/slide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Relationship Id="rId5" Type="http://schemas.openxmlformats.org/officeDocument/2006/relationships/slide" Target="../slides/slide2.xml"/><Relationship Id="rId4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9.xml"/><Relationship Id="rId4" Type="http://schemas.openxmlformats.org/officeDocument/2006/relationships/slide" Target="../slides/slide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9.xml"/><Relationship Id="rId4" Type="http://schemas.openxmlformats.org/officeDocument/2006/relationships/slide" Target="../slides/slide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Relationship Id="rId4" Type="http://schemas.openxmlformats.org/officeDocument/2006/relationships/slide" Target="../slides/slide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Relationship Id="rId4" Type="http://schemas.openxmlformats.org/officeDocument/2006/relationships/slide" Target="../slides/slide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Relationship Id="rId5" Type="http://schemas.openxmlformats.org/officeDocument/2006/relationships/slide" Target="../slides/slide2.xml"/><Relationship Id="rId4" Type="http://schemas.openxmlformats.org/officeDocument/2006/relationships/image" Target="../media/image3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0.xml"/><Relationship Id="rId4" Type="http://schemas.openxmlformats.org/officeDocument/2006/relationships/slide" Target="../slides/slide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0.xml"/><Relationship Id="rId4" Type="http://schemas.openxmlformats.org/officeDocument/2006/relationships/slide" Target="../slides/sl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Relationship Id="rId4" Type="http://schemas.openxmlformats.org/officeDocument/2006/relationships/slide" Target="../slides/slide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baseline="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45822" y="304709"/>
            <a:ext cx="1492189" cy="24705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22363" y="563044"/>
            <a:ext cx="8244000" cy="2253600"/>
          </a:xfrm>
        </p:spPr>
        <p:txBody>
          <a:bodyPr/>
          <a:lstStyle>
            <a:lvl1pPr marL="0" indent="0">
              <a:buNone/>
              <a:defRPr sz="6600">
                <a:solidFill>
                  <a:schemeClr val="bg1"/>
                </a:solidFill>
                <a:latin typeface="Nokia Pure Headline Ultra Light" panose="020B0204020202020204" pitchFamily="34" charset="0"/>
              </a:defRPr>
            </a:lvl1pPr>
          </a:lstStyle>
          <a:p>
            <a:pPr eaLnBrk="1" hangingPunct="1"/>
            <a:r>
              <a:rPr lang="en-US" dirty="0">
                <a:ea typeface="ヒラギノ角ゴ Pro W3"/>
                <a:cs typeface="ヒラギノ角ゴ Pro W3"/>
              </a:rPr>
              <a:t>main headline in</a:t>
            </a:r>
            <a:br>
              <a:rPr lang="en-US" dirty="0">
                <a:ea typeface="ヒラギノ角ゴ Pro W3"/>
                <a:cs typeface="ヒラギノ角ゴ Pro W3"/>
              </a:rPr>
            </a:br>
            <a:r>
              <a:rPr lang="en-US" dirty="0">
                <a:ea typeface="ヒラギノ角ゴ Pro W3"/>
                <a:cs typeface="ヒラギノ角ゴ Pro W3"/>
              </a:rPr>
              <a:t>lower case here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22276" y="2659314"/>
            <a:ext cx="8243887" cy="1697037"/>
          </a:xfrm>
        </p:spPr>
        <p:txBody>
          <a:bodyPr/>
          <a:lstStyle/>
          <a:p>
            <a:pPr marL="0" indent="0" eaLnBrk="1" hangingPunct="1">
              <a:buFont typeface="Arial" pitchFamily="34" charset="0"/>
              <a:buNone/>
              <a:defRPr/>
            </a:pPr>
            <a:r>
              <a:rPr lang="en-US" sz="1800" dirty="0"/>
              <a:t>Supporting headline in sentence case here</a:t>
            </a:r>
          </a:p>
          <a:p>
            <a:pPr eaLnBrk="1" hangingPunct="1">
              <a:defRPr/>
            </a:pPr>
            <a:r>
              <a:rPr lang="en-US" sz="1800" dirty="0"/>
              <a:t>Author/Presenter</a:t>
            </a:r>
          </a:p>
          <a:p>
            <a:pPr eaLnBrk="1" hangingPunct="1">
              <a:defRPr/>
            </a:pPr>
            <a:r>
              <a:rPr lang="en-GB" sz="1800" dirty="0"/>
              <a:t>DD-MM-YYYY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0" y="39903"/>
            <a:ext cx="1567485" cy="6604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7600" y="288000"/>
            <a:ext cx="8244000" cy="2253600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4400" baseline="0">
                <a:solidFill>
                  <a:schemeClr val="tx2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82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180000"/>
            <a:ext cx="8244000" cy="2253600"/>
          </a:xfrm>
        </p:spPr>
        <p:txBody>
          <a:bodyPr/>
          <a:lstStyle>
            <a:lvl1pPr marL="0" indent="0">
              <a:buNone/>
              <a:defRPr sz="6600">
                <a:solidFill>
                  <a:schemeClr val="tx2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17600" y="2217675"/>
            <a:ext cx="8244000" cy="2030400"/>
          </a:xfrm>
        </p:spPr>
        <p:txBody>
          <a:bodyPr/>
          <a:lstStyle>
            <a:lvl1pPr marL="324000" indent="-324000">
              <a:buFont typeface="Arial" pitchFamily="34" charset="0"/>
              <a:buChar char="•"/>
              <a:tabLst/>
              <a:defRPr>
                <a:latin typeface="+mn-lt"/>
              </a:defRPr>
            </a:lvl1pPr>
            <a:lvl2pPr marL="230188" indent="0">
              <a:buNone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7600" y="288000"/>
            <a:ext cx="8244000" cy="2253600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4400" baseline="0">
                <a:solidFill>
                  <a:schemeClr val="tx2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kia Blu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23863" y="1087438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08513" y="1087310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baseline="0"/>
            </a:lvl1pPr>
            <a:lvl2pPr marL="0" indent="0">
              <a:spcAft>
                <a:spcPts val="600"/>
              </a:spcAft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>
          <a:xfrm>
            <a:off x="432000" y="4789325"/>
            <a:ext cx="6080400" cy="1224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68717A"/>
                </a:solidFill>
                <a:cs typeface="Arial" charset="0"/>
              </a:rPr>
              <a:t>&lt;Change information classification in footer&gt;</a:t>
            </a:r>
          </a:p>
        </p:txBody>
      </p:sp>
    </p:spTree>
    <p:extLst>
      <p:ext uri="{BB962C8B-B14F-4D97-AF65-F5344CB8AC3E}">
        <p14:creationId xmlns:p14="http://schemas.microsoft.com/office/powerpoint/2010/main" val="1797937393"/>
      </p:ext>
    </p:extLst>
  </p:cSld>
  <p:clrMapOvr>
    <a:masterClrMapping/>
  </p:clrMapOvr>
  <p:transition spd="slow">
    <p:wipe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baseline="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baseline="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23863" y="1087438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08513" y="1087310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baseline="0"/>
            </a:lvl1pPr>
            <a:lvl2pPr marL="0" indent="0">
              <a:spcAft>
                <a:spcPts val="600"/>
              </a:spcAft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ntent Slide 1 + 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8270" y="168846"/>
            <a:ext cx="6964721" cy="62372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50664704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NSN Topic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559289" y="4713288"/>
            <a:ext cx="2840493" cy="268287"/>
          </a:xfrm>
          <a:prstGeom prst="rect">
            <a:avLst/>
          </a:prstGeom>
        </p:spPr>
        <p:txBody>
          <a:bodyPr lIns="0" rIns="0" anchor="ctr"/>
          <a:lstStyle>
            <a:defPPr>
              <a:defRPr lang="en-US"/>
            </a:defPPr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defTabSz="457112">
              <a:defRPr/>
            </a:pPr>
            <a:r>
              <a:rPr lang="en-US" sz="800" dirty="0">
                <a:solidFill>
                  <a:srgbClr val="FFFFFF"/>
                </a:solidFill>
                <a:cs typeface="Arial"/>
              </a:rPr>
              <a:t>©2014 Nokia. All rights reserved.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17513" y="4718049"/>
            <a:ext cx="314325" cy="268288"/>
          </a:xfrm>
          <a:prstGeom prst="rect">
            <a:avLst/>
          </a:prstGeom>
        </p:spPr>
        <p:txBody>
          <a:bodyPr lIns="0" rIns="0" anchor="ctr"/>
          <a:lstStyle>
            <a:defPPr>
              <a:defRPr lang="en-US"/>
            </a:defPPr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defTabSz="457112">
              <a:defRPr/>
            </a:pPr>
            <a:fld id="{ACAE5471-9A65-4ED4-92A5-CABD06A5C240}" type="slidenum">
              <a:rPr lang="en-US" sz="800" smtClean="0">
                <a:solidFill>
                  <a:srgbClr val="FFFFFF"/>
                </a:solidFill>
                <a:cs typeface="Arial"/>
              </a:rPr>
              <a:pPr algn="l" defTabSz="457112">
                <a:defRPr/>
              </a:pPr>
              <a:t>‹#›</a:t>
            </a:fld>
            <a:endParaRPr lang="en-US" sz="800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9" name="Picture 1"/>
          <p:cNvPicPr>
            <a:picLocks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64525" y="4738688"/>
            <a:ext cx="701675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0" name="Picture 4" descr="http://cdn.superbwallpapers.com/wallpapers/world/chicago-at-night-28356-1366x768.jpg"/>
          <p:cNvPicPr>
            <a:picLocks noChangeAspect="1" noChangeArrowheads="1"/>
          </p:cNvPicPr>
          <p:nvPr userDrawn="1"/>
        </p:nvPicPr>
        <p:blipFill>
          <a:blip r:embed="rId3" cstate="print"/>
          <a:srcRect r="8227"/>
          <a:stretch>
            <a:fillRect/>
          </a:stretch>
        </p:blipFill>
        <p:spPr bwMode="auto">
          <a:xfrm>
            <a:off x="-2" y="0"/>
            <a:ext cx="9144001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114345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18683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SN Title Onl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 tIns="0" bIns="0"/>
          <a:lstStyle>
            <a:lvl1pPr marL="0" indent="0">
              <a:buFont typeface="Arial"/>
              <a:buNone/>
              <a:defRPr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943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quinine\Desktop\section1.jpg"/>
          <p:cNvPicPr>
            <a:picLocks noChangeAspect="1" noChangeArrowheads="1"/>
          </p:cNvPicPr>
          <p:nvPr userDrawn="1"/>
        </p:nvPicPr>
        <p:blipFill>
          <a:blip r:embed="rId2" cstate="print"/>
          <a:srcRect l="23176" t="45433" r="13502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5536" y="257646"/>
            <a:ext cx="4031988" cy="29827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 i="0" cap="none" baseline="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Headline 1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95288" y="556469"/>
            <a:ext cx="4032696" cy="71913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aseline="0">
                <a:solidFill>
                  <a:srgbClr val="68717A"/>
                </a:solidFill>
              </a:defRPr>
            </a:lvl1pPr>
          </a:lstStyle>
          <a:p>
            <a:pPr lvl="0"/>
            <a:r>
              <a:rPr lang="en-US" dirty="0"/>
              <a:t>Copy text copy text copy text copy text copy text copy text copy text</a:t>
            </a:r>
          </a:p>
        </p:txBody>
      </p:sp>
    </p:spTree>
    <p:extLst>
      <p:ext uri="{BB962C8B-B14F-4D97-AF65-F5344CB8AC3E}">
        <p14:creationId xmlns:p14="http://schemas.microsoft.com/office/powerpoint/2010/main" val="331815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>
                <a:solidFill>
                  <a:srgbClr val="68717A"/>
                </a:solidFill>
              </a:rPr>
              <a:t>Public</a:t>
            </a:r>
            <a:endParaRPr dirty="0">
              <a:solidFill>
                <a:srgbClr val="68717A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oto De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"/>
          <p:cNvSpPr/>
          <p:nvPr userDrawn="1"/>
        </p:nvSpPr>
        <p:spPr>
          <a:xfrm flipH="1">
            <a:off x="-1" y="-2340"/>
            <a:ext cx="9144001" cy="514584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2400" t="-1" r="-20012" b="-52417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A8BBC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"/>
          <p:cNvSpPr txBox="1"/>
          <p:nvPr userDrawn="1"/>
        </p:nvSpPr>
        <p:spPr>
          <a:xfrm>
            <a:off x="1342800" y="4644000"/>
            <a:ext cx="5048250" cy="12311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  <a:latin typeface="Nokia Pure Text Light"/>
                <a:cs typeface="Arial" charset="0"/>
              </a:rPr>
              <a:t>© Nokia Solutions and Networks 2015   - Technology Vision 2020 </a:t>
            </a:r>
          </a:p>
        </p:txBody>
      </p:sp>
      <p:sp>
        <p:nvSpPr>
          <p:cNvPr id="15" name="TextBox 26"/>
          <p:cNvSpPr txBox="1"/>
          <p:nvPr userDrawn="1"/>
        </p:nvSpPr>
        <p:spPr>
          <a:xfrm>
            <a:off x="432000" y="4788000"/>
            <a:ext cx="5048250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FFFFFF"/>
                </a:solidFill>
                <a:latin typeface="Nokia Pure Text Light"/>
                <a:ea typeface="+mn-ea"/>
                <a:cs typeface="Arial" panose="020B0604020202020204" pitchFamily="34" charset="0"/>
              </a:rPr>
              <a:t>Public</a:t>
            </a:r>
          </a:p>
        </p:txBody>
      </p:sp>
      <p:sp>
        <p:nvSpPr>
          <p:cNvPr id="12" name="Rechteck 44"/>
          <p:cNvSpPr/>
          <p:nvPr userDrawn="1"/>
        </p:nvSpPr>
        <p:spPr>
          <a:xfrm>
            <a:off x="7866939" y="163592"/>
            <a:ext cx="80951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dirty="0">
                <a:solidFill>
                  <a:srgbClr val="A8BBC0"/>
                </a:solidFill>
                <a:latin typeface="Nokia Pure Headline Light"/>
              </a:rPr>
              <a:t>FutureWorks</a:t>
            </a:r>
          </a:p>
        </p:txBody>
      </p:sp>
      <p:pic>
        <p:nvPicPr>
          <p:cNvPr id="19" name="Picture 5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hteck 17">
            <a:hlinkClick r:id="rId5" action="ppaction://hlinksldjump"/>
          </p:cNvPr>
          <p:cNvSpPr/>
          <p:nvPr userDrawn="1"/>
        </p:nvSpPr>
        <p:spPr>
          <a:xfrm>
            <a:off x="7596336" y="4408488"/>
            <a:ext cx="1547664" cy="735012"/>
          </a:xfrm>
          <a:prstGeom prst="rect">
            <a:avLst/>
          </a:prstGeom>
          <a:solidFill>
            <a:srgbClr val="124191">
              <a:alpha val="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A8BB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2920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oto De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-118978"/>
            <a:ext cx="9144000" cy="526247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905" b="-7905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A8BBC0"/>
              </a:solidFill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6" name="TextBox 26"/>
          <p:cNvSpPr txBox="1"/>
          <p:nvPr userDrawn="1"/>
        </p:nvSpPr>
        <p:spPr>
          <a:xfrm>
            <a:off x="432000" y="4788000"/>
            <a:ext cx="5048250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FFFFFF"/>
                </a:solidFill>
                <a:latin typeface="Nokia Pure Text Light"/>
                <a:ea typeface="+mn-ea"/>
                <a:cs typeface="Arial" panose="020B0604020202020204" pitchFamily="34" charset="0"/>
              </a:rPr>
              <a:t>Public</a:t>
            </a: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hteck 44"/>
          <p:cNvSpPr/>
          <p:nvPr userDrawn="1"/>
        </p:nvSpPr>
        <p:spPr>
          <a:xfrm>
            <a:off x="7866939" y="163592"/>
            <a:ext cx="80951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Nokia Pure Headline Light"/>
              </a:rPr>
              <a:t>FutureWorks</a:t>
            </a:r>
          </a:p>
        </p:txBody>
      </p:sp>
      <p:sp>
        <p:nvSpPr>
          <p:cNvPr id="12" name="Rechteck 11">
            <a:hlinkClick r:id="rId4" action="ppaction://hlinksldjump"/>
          </p:cNvPr>
          <p:cNvSpPr/>
          <p:nvPr userDrawn="1"/>
        </p:nvSpPr>
        <p:spPr>
          <a:xfrm>
            <a:off x="7596336" y="4408488"/>
            <a:ext cx="1547664" cy="735012"/>
          </a:xfrm>
          <a:prstGeom prst="rect">
            <a:avLst/>
          </a:prstGeom>
          <a:solidFill>
            <a:srgbClr val="124191">
              <a:alpha val="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A8BBC0"/>
              </a:solidFill>
            </a:endParaRPr>
          </a:p>
        </p:txBody>
      </p:sp>
      <p:sp>
        <p:nvSpPr>
          <p:cNvPr id="13" name="TextBox 1"/>
          <p:cNvSpPr txBox="1"/>
          <p:nvPr userDrawn="1"/>
        </p:nvSpPr>
        <p:spPr>
          <a:xfrm>
            <a:off x="1342800" y="4644000"/>
            <a:ext cx="5048250" cy="12311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  <a:latin typeface="Nokia Pure Text Light"/>
                <a:cs typeface="Arial" charset="0"/>
              </a:rPr>
              <a:t>© Nokia Solutions and Networks 2015   - Technology Vision 2020 </a:t>
            </a:r>
          </a:p>
        </p:txBody>
      </p:sp>
    </p:spTree>
    <p:extLst>
      <p:ext uri="{BB962C8B-B14F-4D97-AF65-F5344CB8AC3E}">
        <p14:creationId xmlns:p14="http://schemas.microsoft.com/office/powerpoint/2010/main" val="29432432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to De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8" b="6645"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722313" y="4643438"/>
            <a:ext cx="687387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FEF4778-5275-AF44-A3A2-413C53D52084}" type="datetime1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>
                <a:defRPr/>
              </a:pPr>
              <a:t>24/10/2021</a:t>
            </a:fld>
            <a:endParaRPr lang="en-GB" sz="8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6" name="TextBox 26"/>
          <p:cNvSpPr txBox="1"/>
          <p:nvPr userDrawn="1"/>
        </p:nvSpPr>
        <p:spPr>
          <a:xfrm>
            <a:off x="432000" y="4788000"/>
            <a:ext cx="5048250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FFFFFF"/>
                </a:solidFill>
                <a:latin typeface="Nokia Pure Text Light"/>
                <a:ea typeface="+mn-ea"/>
                <a:cs typeface="Arial" panose="020B0604020202020204" pitchFamily="34" charset="0"/>
              </a:rPr>
              <a:t>Public</a:t>
            </a: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eck 44"/>
          <p:cNvSpPr/>
          <p:nvPr userDrawn="1"/>
        </p:nvSpPr>
        <p:spPr>
          <a:xfrm>
            <a:off x="7866939" y="163592"/>
            <a:ext cx="80951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Nokia Pure Headline Light"/>
              </a:rPr>
              <a:t>FutureWorks</a:t>
            </a:r>
          </a:p>
        </p:txBody>
      </p:sp>
      <p:sp>
        <p:nvSpPr>
          <p:cNvPr id="10" name="Rechteck 9">
            <a:hlinkClick r:id="rId4" action="ppaction://hlinksldjump"/>
          </p:cNvPr>
          <p:cNvSpPr/>
          <p:nvPr userDrawn="1"/>
        </p:nvSpPr>
        <p:spPr>
          <a:xfrm>
            <a:off x="7596336" y="4408488"/>
            <a:ext cx="1547664" cy="735012"/>
          </a:xfrm>
          <a:prstGeom prst="rect">
            <a:avLst/>
          </a:prstGeom>
          <a:solidFill>
            <a:srgbClr val="124191">
              <a:alpha val="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A8BBC0"/>
              </a:solidFill>
            </a:endParaRPr>
          </a:p>
        </p:txBody>
      </p:sp>
      <p:sp>
        <p:nvSpPr>
          <p:cNvPr id="11" name="TextBox 1"/>
          <p:cNvSpPr txBox="1"/>
          <p:nvPr userDrawn="1"/>
        </p:nvSpPr>
        <p:spPr>
          <a:xfrm>
            <a:off x="1342800" y="4644000"/>
            <a:ext cx="5048250" cy="12311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  <a:latin typeface="Nokia Pure Text Light"/>
                <a:cs typeface="Arial" charset="0"/>
              </a:rPr>
              <a:t>© Nokia Solutions and Networks 2015   - Technology Vision 2020 </a:t>
            </a:r>
          </a:p>
        </p:txBody>
      </p:sp>
    </p:spTree>
    <p:extLst>
      <p:ext uri="{BB962C8B-B14F-4D97-AF65-F5344CB8AC3E}">
        <p14:creationId xmlns:p14="http://schemas.microsoft.com/office/powerpoint/2010/main" val="1741428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to De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GettyImages_157404036.jpg"/>
          <p:cNvPicPr>
            <a:picLocks noChangeAspect="1"/>
          </p:cNvPicPr>
          <p:nvPr userDrawn="1"/>
        </p:nvPicPr>
        <p:blipFill rotWithShape="1">
          <a:blip r:embed="rId2"/>
          <a:srcRect l="3048"/>
          <a:stretch/>
        </p:blipFill>
        <p:spPr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722313" y="4643438"/>
            <a:ext cx="687387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FEF4778-5275-AF44-A3A2-413C53D52084}" type="datetime1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>
                <a:defRPr/>
              </a:pPr>
              <a:t>24/10/2021</a:t>
            </a:fld>
            <a:endParaRPr lang="en-GB" sz="8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6" name="TextBox 26"/>
          <p:cNvSpPr txBox="1"/>
          <p:nvPr userDrawn="1"/>
        </p:nvSpPr>
        <p:spPr>
          <a:xfrm>
            <a:off x="432000" y="4788000"/>
            <a:ext cx="5048250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FFFFFF"/>
                </a:solidFill>
                <a:latin typeface="Nokia Pure Text Light"/>
                <a:ea typeface="+mn-ea"/>
                <a:cs typeface="Arial" panose="020B0604020202020204" pitchFamily="34" charset="0"/>
              </a:rPr>
              <a:t>Public</a:t>
            </a: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eck 44"/>
          <p:cNvSpPr/>
          <p:nvPr userDrawn="1"/>
        </p:nvSpPr>
        <p:spPr>
          <a:xfrm>
            <a:off x="7866939" y="163592"/>
            <a:ext cx="80951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dirty="0">
                <a:solidFill>
                  <a:srgbClr val="124191"/>
                </a:solidFill>
                <a:latin typeface="Nokia Pure Headline Light"/>
              </a:rPr>
              <a:t>FutureWorks</a:t>
            </a:r>
          </a:p>
        </p:txBody>
      </p:sp>
      <p:sp>
        <p:nvSpPr>
          <p:cNvPr id="10" name="Rechteck 9">
            <a:hlinkClick r:id="rId4" action="ppaction://hlinksldjump"/>
          </p:cNvPr>
          <p:cNvSpPr/>
          <p:nvPr userDrawn="1"/>
        </p:nvSpPr>
        <p:spPr>
          <a:xfrm>
            <a:off x="7596336" y="4408488"/>
            <a:ext cx="1547664" cy="735012"/>
          </a:xfrm>
          <a:prstGeom prst="rect">
            <a:avLst/>
          </a:prstGeom>
          <a:solidFill>
            <a:srgbClr val="124191">
              <a:alpha val="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A8BBC0"/>
              </a:solidFill>
            </a:endParaRPr>
          </a:p>
        </p:txBody>
      </p:sp>
      <p:sp>
        <p:nvSpPr>
          <p:cNvPr id="11" name="TextBox 1"/>
          <p:cNvSpPr txBox="1"/>
          <p:nvPr userDrawn="1"/>
        </p:nvSpPr>
        <p:spPr>
          <a:xfrm>
            <a:off x="1342800" y="4644000"/>
            <a:ext cx="5048250" cy="12311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  <a:latin typeface="Nokia Pure Text Light"/>
                <a:cs typeface="Arial" charset="0"/>
              </a:rPr>
              <a:t>© Nokia Solutions and Networks 2015   - Technology Vision 2020 </a:t>
            </a:r>
          </a:p>
        </p:txBody>
      </p:sp>
    </p:spTree>
    <p:extLst>
      <p:ext uri="{BB962C8B-B14F-4D97-AF65-F5344CB8AC3E}">
        <p14:creationId xmlns:p14="http://schemas.microsoft.com/office/powerpoint/2010/main" val="8056723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Foto De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25"/>
          </a:xfrm>
          <a:prstGeom prst="rect">
            <a:avLst/>
          </a:prstGeom>
        </p:spPr>
      </p:pic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-1174221" y="5320771"/>
            <a:ext cx="687387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FEF4778-5275-AF44-A3A2-413C53D52084}" type="datetime1">
              <a:rPr lang="en-GB" sz="800" smtClean="0">
                <a:solidFill>
                  <a:srgbClr val="68717A"/>
                </a:solidFill>
                <a:cs typeface="Arial" panose="020B0604020202020204" pitchFamily="34" charset="0"/>
              </a:rPr>
              <a:pPr>
                <a:defRPr/>
              </a:pPr>
              <a:t>24/10/2021</a:t>
            </a:fld>
            <a:endParaRPr lang="en-GB" sz="800" dirty="0">
              <a:solidFill>
                <a:srgbClr val="68717A"/>
              </a:solidFill>
              <a:cs typeface="Arial" panose="020B0604020202020204" pitchFamily="34" charset="0"/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-1463146" y="5320771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rgbClr val="68717A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rgbClr val="68717A"/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"/>
          <p:cNvSpPr txBox="1"/>
          <p:nvPr userDrawn="1"/>
        </p:nvSpPr>
        <p:spPr>
          <a:xfrm>
            <a:off x="530000" y="5397533"/>
            <a:ext cx="5048250" cy="1222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GB" sz="800" dirty="0">
                <a:solidFill>
                  <a:srgbClr val="68717A"/>
                </a:solidFill>
                <a:latin typeface="Nokia Pure Text Light"/>
                <a:cs typeface="Arial" charset="0"/>
              </a:rPr>
              <a:t>© Nokia 2014   - Technology Vision 2020 - Personalize Network Experience</a:t>
            </a:r>
          </a:p>
        </p:txBody>
      </p:sp>
      <p:sp>
        <p:nvSpPr>
          <p:cNvPr id="16" name="TextBox 26"/>
          <p:cNvSpPr txBox="1"/>
          <p:nvPr userDrawn="1"/>
        </p:nvSpPr>
        <p:spPr>
          <a:xfrm>
            <a:off x="-346933" y="5406066"/>
            <a:ext cx="5048250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68717A"/>
                </a:solidFill>
                <a:latin typeface="Nokia Pure Text Light"/>
                <a:ea typeface="+mn-ea"/>
                <a:cs typeface="Arial" panose="020B0604020202020204" pitchFamily="34" charset="0"/>
              </a:rPr>
              <a:t>Public</a:t>
            </a: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722313" y="4643438"/>
            <a:ext cx="687387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FEF4778-5275-AF44-A3A2-413C53D52084}" type="datetime1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>
                <a:defRPr/>
              </a:pPr>
              <a:t>24/10/2021</a:t>
            </a:fld>
            <a:endParaRPr lang="en-GB" sz="8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26"/>
          <p:cNvSpPr txBox="1"/>
          <p:nvPr userDrawn="1"/>
        </p:nvSpPr>
        <p:spPr>
          <a:xfrm>
            <a:off x="432000" y="4788000"/>
            <a:ext cx="5048250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FFFFFF"/>
                </a:solidFill>
                <a:latin typeface="Nokia Pure Text Light"/>
                <a:ea typeface="+mn-ea"/>
                <a:cs typeface="Arial" panose="020B0604020202020204" pitchFamily="34" charset="0"/>
              </a:rPr>
              <a:t>Public</a:t>
            </a:r>
          </a:p>
        </p:txBody>
      </p:sp>
      <p:pic>
        <p:nvPicPr>
          <p:cNvPr id="12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hteck 18">
            <a:hlinkClick r:id="rId4" action="ppaction://hlinksldjump"/>
          </p:cNvPr>
          <p:cNvSpPr/>
          <p:nvPr userDrawn="1"/>
        </p:nvSpPr>
        <p:spPr>
          <a:xfrm>
            <a:off x="7596336" y="4408488"/>
            <a:ext cx="1547664" cy="735012"/>
          </a:xfrm>
          <a:prstGeom prst="rect">
            <a:avLst/>
          </a:prstGeom>
          <a:solidFill>
            <a:srgbClr val="124191">
              <a:alpha val="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A8BBC0"/>
              </a:solidFill>
            </a:endParaRPr>
          </a:p>
        </p:txBody>
      </p:sp>
      <p:sp>
        <p:nvSpPr>
          <p:cNvPr id="20" name="TextBox 1"/>
          <p:cNvSpPr txBox="1"/>
          <p:nvPr userDrawn="1"/>
        </p:nvSpPr>
        <p:spPr>
          <a:xfrm>
            <a:off x="1342800" y="4644000"/>
            <a:ext cx="5048250" cy="12311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  <a:latin typeface="Nokia Pure Text Light"/>
                <a:cs typeface="Arial" charset="0"/>
              </a:rPr>
              <a:t>© Nokia Solutions and Networks 2015   - Technology Vision 2020 </a:t>
            </a:r>
          </a:p>
        </p:txBody>
      </p:sp>
      <p:sp>
        <p:nvSpPr>
          <p:cNvPr id="21" name="Rechteck 44"/>
          <p:cNvSpPr/>
          <p:nvPr userDrawn="1"/>
        </p:nvSpPr>
        <p:spPr>
          <a:xfrm>
            <a:off x="7866939" y="163592"/>
            <a:ext cx="80951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Nokia Pure Headline Light"/>
              </a:rPr>
              <a:t>FutureWorks</a:t>
            </a:r>
          </a:p>
        </p:txBody>
      </p:sp>
    </p:spTree>
    <p:extLst>
      <p:ext uri="{BB962C8B-B14F-4D97-AF65-F5344CB8AC3E}">
        <p14:creationId xmlns:p14="http://schemas.microsoft.com/office/powerpoint/2010/main" val="1741428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2949596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>
                <a:solidFill>
                  <a:srgbClr val="68717A"/>
                </a:solidFill>
              </a:rPr>
              <a:t>Public</a:t>
            </a:r>
            <a:endParaRPr dirty="0">
              <a:solidFill>
                <a:srgbClr val="68717A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22363" y="563044"/>
            <a:ext cx="8244000" cy="2253600"/>
          </a:xfrm>
        </p:spPr>
        <p:txBody>
          <a:bodyPr/>
          <a:lstStyle>
            <a:lvl1pPr marL="0" indent="0">
              <a:buNone/>
              <a:defRPr sz="6600">
                <a:solidFill>
                  <a:schemeClr val="bg1"/>
                </a:solidFill>
                <a:latin typeface="Nokia Pure Headline Ultra Light" panose="020B0204020202020204" pitchFamily="34" charset="0"/>
              </a:defRPr>
            </a:lvl1pPr>
          </a:lstStyle>
          <a:p>
            <a:pPr eaLnBrk="1" hangingPunct="1"/>
            <a:r>
              <a:rPr lang="en-US" dirty="0">
                <a:ea typeface="ヒラギノ角ゴ Pro W3"/>
                <a:cs typeface="ヒラギノ角ゴ Pro W3"/>
              </a:rPr>
              <a:t>main headline in</a:t>
            </a:r>
            <a:br>
              <a:rPr lang="en-US" dirty="0">
                <a:ea typeface="ヒラギノ角ゴ Pro W3"/>
                <a:cs typeface="ヒラギノ角ゴ Pro W3"/>
              </a:rPr>
            </a:br>
            <a:r>
              <a:rPr lang="en-US" dirty="0">
                <a:ea typeface="ヒラギノ角ゴ Pro W3"/>
                <a:cs typeface="ヒラギノ角ゴ Pro W3"/>
              </a:rPr>
              <a:t>lower case here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432000" y="4789425"/>
            <a:ext cx="5047200" cy="122400"/>
          </a:xfrm>
          <a:prstGeom prst="rect">
            <a:avLst/>
          </a:prstGeom>
        </p:spPr>
        <p:txBody>
          <a:bodyPr lIns="0" tIns="0" rIns="0" bIns="0"/>
          <a:lstStyle>
            <a:lvl1pPr>
              <a:defRPr sz="800">
                <a:latin typeface="+mn-lt"/>
              </a:defRPr>
            </a:lvl1pPr>
          </a:lstStyle>
          <a:p>
            <a:r>
              <a:rPr lang="en-US">
                <a:solidFill>
                  <a:schemeClr val="bg1"/>
                </a:solidFill>
                <a:cs typeface="Arial" panose="020B0604020202020204" pitchFamily="34" charset="0"/>
              </a:rPr>
              <a:t>&lt;Change information classification in footer&gt;</a:t>
            </a:r>
            <a:endParaRPr 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22276" y="2659314"/>
            <a:ext cx="8243887" cy="1697037"/>
          </a:xfrm>
        </p:spPr>
        <p:txBody>
          <a:bodyPr/>
          <a:lstStyle/>
          <a:p>
            <a:pPr marL="0" indent="0" eaLnBrk="1" hangingPunct="1">
              <a:buFont typeface="Arial" pitchFamily="34" charset="0"/>
              <a:buNone/>
              <a:defRPr/>
            </a:pPr>
            <a:r>
              <a:rPr lang="en-US" sz="1800" dirty="0"/>
              <a:t>Supporting headline in sentence case here</a:t>
            </a:r>
          </a:p>
          <a:p>
            <a:pPr eaLnBrk="1" hangingPunct="1">
              <a:defRPr/>
            </a:pPr>
            <a:r>
              <a:rPr lang="en-US" sz="1800" dirty="0"/>
              <a:t>Author/Presenter</a:t>
            </a:r>
          </a:p>
          <a:p>
            <a:pPr eaLnBrk="1" hangingPunct="1">
              <a:defRPr/>
            </a:pPr>
            <a:r>
              <a:rPr lang="en-GB" sz="1800" dirty="0"/>
              <a:t>DD-MM-YYYY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0" y="39903"/>
            <a:ext cx="1567485" cy="6604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oto De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"/>
          <p:cNvSpPr/>
          <p:nvPr userDrawn="1"/>
        </p:nvSpPr>
        <p:spPr>
          <a:xfrm flipH="1">
            <a:off x="-1" y="-2340"/>
            <a:ext cx="9144001" cy="514584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2400" t="-1" r="-20012" b="-52417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A8BBC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"/>
          <p:cNvSpPr txBox="1"/>
          <p:nvPr userDrawn="1"/>
        </p:nvSpPr>
        <p:spPr>
          <a:xfrm>
            <a:off x="1342800" y="4644000"/>
            <a:ext cx="5048250" cy="12311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  <a:latin typeface="Nokia Pure Text Light"/>
                <a:cs typeface="Arial" charset="0"/>
              </a:rPr>
              <a:t>© Nokia Solutions and Networks 2015   - Technology Vision 2020 </a:t>
            </a:r>
          </a:p>
        </p:txBody>
      </p:sp>
      <p:sp>
        <p:nvSpPr>
          <p:cNvPr id="15" name="TextBox 26"/>
          <p:cNvSpPr txBox="1"/>
          <p:nvPr userDrawn="1"/>
        </p:nvSpPr>
        <p:spPr>
          <a:xfrm>
            <a:off x="432000" y="4788000"/>
            <a:ext cx="5048250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FFFFFF"/>
                </a:solidFill>
                <a:latin typeface="Nokia Pure Text Light"/>
                <a:ea typeface="+mn-ea"/>
                <a:cs typeface="Arial" panose="020B0604020202020204" pitchFamily="34" charset="0"/>
              </a:rPr>
              <a:t>Public</a:t>
            </a:r>
          </a:p>
        </p:txBody>
      </p:sp>
      <p:sp>
        <p:nvSpPr>
          <p:cNvPr id="12" name="Rechteck 44"/>
          <p:cNvSpPr/>
          <p:nvPr userDrawn="1"/>
        </p:nvSpPr>
        <p:spPr>
          <a:xfrm>
            <a:off x="7866939" y="163592"/>
            <a:ext cx="80951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dirty="0">
                <a:solidFill>
                  <a:srgbClr val="A8BBC0"/>
                </a:solidFill>
                <a:latin typeface="Nokia Pure Headline Light"/>
              </a:rPr>
              <a:t>FutureWorks</a:t>
            </a:r>
          </a:p>
        </p:txBody>
      </p:sp>
      <p:pic>
        <p:nvPicPr>
          <p:cNvPr id="19" name="Picture 5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hteck 17">
            <a:hlinkClick r:id="rId5" action="ppaction://hlinksldjump"/>
          </p:cNvPr>
          <p:cNvSpPr/>
          <p:nvPr userDrawn="1"/>
        </p:nvSpPr>
        <p:spPr>
          <a:xfrm>
            <a:off x="7596336" y="4408488"/>
            <a:ext cx="1547664" cy="735012"/>
          </a:xfrm>
          <a:prstGeom prst="rect">
            <a:avLst/>
          </a:prstGeom>
          <a:solidFill>
            <a:srgbClr val="124191">
              <a:alpha val="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A8BB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2920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oto De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-118978"/>
            <a:ext cx="9144000" cy="526247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905" b="-7905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A8BBC0"/>
              </a:solidFill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6" name="TextBox 26"/>
          <p:cNvSpPr txBox="1"/>
          <p:nvPr userDrawn="1"/>
        </p:nvSpPr>
        <p:spPr>
          <a:xfrm>
            <a:off x="432000" y="4788000"/>
            <a:ext cx="5048250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FFFFFF"/>
                </a:solidFill>
                <a:latin typeface="Nokia Pure Text Light"/>
                <a:ea typeface="+mn-ea"/>
                <a:cs typeface="Arial" panose="020B0604020202020204" pitchFamily="34" charset="0"/>
              </a:rPr>
              <a:t>Public</a:t>
            </a: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hteck 44"/>
          <p:cNvSpPr/>
          <p:nvPr userDrawn="1"/>
        </p:nvSpPr>
        <p:spPr>
          <a:xfrm>
            <a:off x="7866939" y="163592"/>
            <a:ext cx="80951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Nokia Pure Headline Light"/>
              </a:rPr>
              <a:t>FutureWorks</a:t>
            </a:r>
          </a:p>
        </p:txBody>
      </p:sp>
      <p:sp>
        <p:nvSpPr>
          <p:cNvPr id="12" name="Rechteck 11">
            <a:hlinkClick r:id="rId4" action="ppaction://hlinksldjump"/>
          </p:cNvPr>
          <p:cNvSpPr/>
          <p:nvPr userDrawn="1"/>
        </p:nvSpPr>
        <p:spPr>
          <a:xfrm>
            <a:off x="7596336" y="4408488"/>
            <a:ext cx="1547664" cy="735012"/>
          </a:xfrm>
          <a:prstGeom prst="rect">
            <a:avLst/>
          </a:prstGeom>
          <a:solidFill>
            <a:srgbClr val="124191">
              <a:alpha val="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A8BBC0"/>
              </a:solidFill>
            </a:endParaRPr>
          </a:p>
        </p:txBody>
      </p:sp>
      <p:sp>
        <p:nvSpPr>
          <p:cNvPr id="13" name="TextBox 1"/>
          <p:cNvSpPr txBox="1"/>
          <p:nvPr userDrawn="1"/>
        </p:nvSpPr>
        <p:spPr>
          <a:xfrm>
            <a:off x="1342800" y="4644000"/>
            <a:ext cx="5048250" cy="12311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  <a:latin typeface="Nokia Pure Text Light"/>
                <a:cs typeface="Arial" charset="0"/>
              </a:rPr>
              <a:t>© Nokia Solutions and Networks 2015   - Technology Vision 2020 </a:t>
            </a:r>
          </a:p>
        </p:txBody>
      </p:sp>
    </p:spTree>
    <p:extLst>
      <p:ext uri="{BB962C8B-B14F-4D97-AF65-F5344CB8AC3E}">
        <p14:creationId xmlns:p14="http://schemas.microsoft.com/office/powerpoint/2010/main" val="29432432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to De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8" b="6645"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722313" y="4643438"/>
            <a:ext cx="687387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FEF4778-5275-AF44-A3A2-413C53D52084}" type="datetime1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>
                <a:defRPr/>
              </a:pPr>
              <a:t>24/10/2021</a:t>
            </a:fld>
            <a:endParaRPr lang="en-GB" sz="8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6" name="TextBox 26"/>
          <p:cNvSpPr txBox="1"/>
          <p:nvPr userDrawn="1"/>
        </p:nvSpPr>
        <p:spPr>
          <a:xfrm>
            <a:off x="432000" y="4788000"/>
            <a:ext cx="5048250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FFFFFF"/>
                </a:solidFill>
                <a:latin typeface="Nokia Pure Text Light"/>
                <a:ea typeface="+mn-ea"/>
                <a:cs typeface="Arial" panose="020B0604020202020204" pitchFamily="34" charset="0"/>
              </a:rPr>
              <a:t>For</a:t>
            </a:r>
            <a:r>
              <a:rPr lang="en-GB" sz="800" baseline="0" dirty="0">
                <a:solidFill>
                  <a:srgbClr val="FFFFFF"/>
                </a:solidFill>
                <a:latin typeface="Nokia Pure Text Light"/>
                <a:ea typeface="+mn-ea"/>
                <a:cs typeface="Arial" panose="020B0604020202020204" pitchFamily="34" charset="0"/>
              </a:rPr>
              <a:t> internal use</a:t>
            </a:r>
            <a:endParaRPr lang="en-GB" sz="800" dirty="0">
              <a:solidFill>
                <a:srgbClr val="FFFFFF"/>
              </a:solidFill>
              <a:latin typeface="Nokia Pure Text Light"/>
              <a:ea typeface="+mn-ea"/>
              <a:cs typeface="Arial" panose="020B0604020202020204" pitchFamily="34" charset="0"/>
            </a:endParaRP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eck 44"/>
          <p:cNvSpPr/>
          <p:nvPr userDrawn="1"/>
        </p:nvSpPr>
        <p:spPr>
          <a:xfrm>
            <a:off x="7866939" y="163592"/>
            <a:ext cx="80951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Nokia Pure Headline Light"/>
              </a:rPr>
              <a:t>FutureWorks</a:t>
            </a:r>
          </a:p>
        </p:txBody>
      </p:sp>
      <p:sp>
        <p:nvSpPr>
          <p:cNvPr id="10" name="Rechteck 9">
            <a:hlinkClick r:id="rId4" action="ppaction://hlinksldjump"/>
          </p:cNvPr>
          <p:cNvSpPr/>
          <p:nvPr userDrawn="1"/>
        </p:nvSpPr>
        <p:spPr>
          <a:xfrm>
            <a:off x="7596336" y="4408488"/>
            <a:ext cx="1547664" cy="735012"/>
          </a:xfrm>
          <a:prstGeom prst="rect">
            <a:avLst/>
          </a:prstGeom>
          <a:solidFill>
            <a:srgbClr val="124191">
              <a:alpha val="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A8BBC0"/>
              </a:solidFill>
            </a:endParaRPr>
          </a:p>
        </p:txBody>
      </p:sp>
      <p:sp>
        <p:nvSpPr>
          <p:cNvPr id="11" name="TextBox 1"/>
          <p:cNvSpPr txBox="1"/>
          <p:nvPr userDrawn="1"/>
        </p:nvSpPr>
        <p:spPr>
          <a:xfrm>
            <a:off x="1342800" y="4644000"/>
            <a:ext cx="5048250" cy="12311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  <a:latin typeface="Nokia Pure Text Light"/>
                <a:cs typeface="Arial" charset="0"/>
              </a:rPr>
              <a:t>© Nokia Solutions and Networks</a:t>
            </a:r>
            <a:r>
              <a:rPr lang="en-US" sz="800" baseline="0" dirty="0">
                <a:solidFill>
                  <a:srgbClr val="FFFFFF"/>
                </a:solidFill>
                <a:latin typeface="Nokia Pure Text Light"/>
                <a:cs typeface="Arial" charset="0"/>
              </a:rPr>
              <a:t> 2015</a:t>
            </a:r>
            <a:endParaRPr lang="en-US" sz="800" dirty="0">
              <a:solidFill>
                <a:srgbClr val="FFFFFF"/>
              </a:solidFill>
              <a:latin typeface="Nokia Pure Text Ligh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428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to De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GettyImages_157404036.jpg"/>
          <p:cNvPicPr>
            <a:picLocks noChangeAspect="1"/>
          </p:cNvPicPr>
          <p:nvPr userDrawn="1"/>
        </p:nvPicPr>
        <p:blipFill rotWithShape="1">
          <a:blip r:embed="rId2"/>
          <a:srcRect l="3048"/>
          <a:stretch/>
        </p:blipFill>
        <p:spPr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722313" y="4643438"/>
            <a:ext cx="687387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FEF4778-5275-AF44-A3A2-413C53D52084}" type="datetime1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>
                <a:defRPr/>
              </a:pPr>
              <a:t>24/10/2021</a:t>
            </a:fld>
            <a:endParaRPr lang="en-GB" sz="8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6" name="TextBox 26"/>
          <p:cNvSpPr txBox="1"/>
          <p:nvPr userDrawn="1"/>
        </p:nvSpPr>
        <p:spPr>
          <a:xfrm>
            <a:off x="432000" y="4788000"/>
            <a:ext cx="5048250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FFFFFF"/>
                </a:solidFill>
                <a:latin typeface="Nokia Pure Text Light"/>
                <a:ea typeface="+mn-ea"/>
                <a:cs typeface="Arial" panose="020B0604020202020204" pitchFamily="34" charset="0"/>
              </a:rPr>
              <a:t>Public</a:t>
            </a: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eck 44"/>
          <p:cNvSpPr/>
          <p:nvPr userDrawn="1"/>
        </p:nvSpPr>
        <p:spPr>
          <a:xfrm>
            <a:off x="7866939" y="163592"/>
            <a:ext cx="80951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dirty="0">
                <a:solidFill>
                  <a:srgbClr val="124191"/>
                </a:solidFill>
                <a:latin typeface="Nokia Pure Headline Light"/>
              </a:rPr>
              <a:t>FutureWorks</a:t>
            </a:r>
          </a:p>
        </p:txBody>
      </p:sp>
      <p:sp>
        <p:nvSpPr>
          <p:cNvPr id="10" name="Rechteck 9">
            <a:hlinkClick r:id="rId4" action="ppaction://hlinksldjump"/>
          </p:cNvPr>
          <p:cNvSpPr/>
          <p:nvPr userDrawn="1"/>
        </p:nvSpPr>
        <p:spPr>
          <a:xfrm>
            <a:off x="7596336" y="4408488"/>
            <a:ext cx="1547664" cy="735012"/>
          </a:xfrm>
          <a:prstGeom prst="rect">
            <a:avLst/>
          </a:prstGeom>
          <a:solidFill>
            <a:srgbClr val="124191">
              <a:alpha val="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A8BBC0"/>
              </a:solidFill>
            </a:endParaRPr>
          </a:p>
        </p:txBody>
      </p:sp>
      <p:sp>
        <p:nvSpPr>
          <p:cNvPr id="11" name="TextBox 1"/>
          <p:cNvSpPr txBox="1"/>
          <p:nvPr userDrawn="1"/>
        </p:nvSpPr>
        <p:spPr>
          <a:xfrm>
            <a:off x="1342800" y="4644000"/>
            <a:ext cx="5048250" cy="12311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  <a:latin typeface="Nokia Pure Text Light"/>
                <a:cs typeface="Arial" charset="0"/>
              </a:rPr>
              <a:t>© Nokia Solutions and Networks 2015   - Technology Vision 2020 </a:t>
            </a:r>
          </a:p>
        </p:txBody>
      </p:sp>
    </p:spTree>
    <p:extLst>
      <p:ext uri="{BB962C8B-B14F-4D97-AF65-F5344CB8AC3E}">
        <p14:creationId xmlns:p14="http://schemas.microsoft.com/office/powerpoint/2010/main" val="8056723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Foto De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25"/>
          </a:xfrm>
          <a:prstGeom prst="rect">
            <a:avLst/>
          </a:prstGeom>
        </p:spPr>
      </p:pic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-1174221" y="5320771"/>
            <a:ext cx="687387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FEF4778-5275-AF44-A3A2-413C53D52084}" type="datetime1">
              <a:rPr lang="en-GB" sz="800" smtClean="0">
                <a:solidFill>
                  <a:srgbClr val="68717A"/>
                </a:solidFill>
                <a:cs typeface="Arial" panose="020B0604020202020204" pitchFamily="34" charset="0"/>
              </a:rPr>
              <a:pPr>
                <a:defRPr/>
              </a:pPr>
              <a:t>24/10/2021</a:t>
            </a:fld>
            <a:endParaRPr lang="en-GB" sz="800" dirty="0">
              <a:solidFill>
                <a:srgbClr val="68717A"/>
              </a:solidFill>
              <a:cs typeface="Arial" panose="020B0604020202020204" pitchFamily="34" charset="0"/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-1463146" y="5320771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rgbClr val="68717A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rgbClr val="68717A"/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"/>
          <p:cNvSpPr txBox="1"/>
          <p:nvPr userDrawn="1"/>
        </p:nvSpPr>
        <p:spPr>
          <a:xfrm>
            <a:off x="530000" y="5397533"/>
            <a:ext cx="5048250" cy="1222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GB" sz="800" dirty="0">
                <a:solidFill>
                  <a:srgbClr val="68717A"/>
                </a:solidFill>
                <a:latin typeface="Nokia Pure Text Light"/>
                <a:cs typeface="Arial" charset="0"/>
              </a:rPr>
              <a:t>© Nokia 2014   - Technology Vision 2020 - Personalize Network Experience</a:t>
            </a:r>
          </a:p>
        </p:txBody>
      </p:sp>
      <p:sp>
        <p:nvSpPr>
          <p:cNvPr id="16" name="TextBox 26"/>
          <p:cNvSpPr txBox="1"/>
          <p:nvPr userDrawn="1"/>
        </p:nvSpPr>
        <p:spPr>
          <a:xfrm>
            <a:off x="-346933" y="5406066"/>
            <a:ext cx="5048250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68717A"/>
                </a:solidFill>
                <a:latin typeface="Nokia Pure Text Light"/>
                <a:ea typeface="+mn-ea"/>
                <a:cs typeface="Arial" panose="020B0604020202020204" pitchFamily="34" charset="0"/>
              </a:rPr>
              <a:t>Public</a:t>
            </a: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722313" y="4643438"/>
            <a:ext cx="687387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FEF4778-5275-AF44-A3A2-413C53D52084}" type="datetime1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>
                <a:defRPr/>
              </a:pPr>
              <a:t>24/10/2021</a:t>
            </a:fld>
            <a:endParaRPr lang="en-GB" sz="8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26"/>
          <p:cNvSpPr txBox="1"/>
          <p:nvPr userDrawn="1"/>
        </p:nvSpPr>
        <p:spPr>
          <a:xfrm>
            <a:off x="432000" y="4788000"/>
            <a:ext cx="5048250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FFFFFF"/>
                </a:solidFill>
                <a:latin typeface="Nokia Pure Text Light"/>
                <a:ea typeface="+mn-ea"/>
                <a:cs typeface="Arial" panose="020B0604020202020204" pitchFamily="34" charset="0"/>
              </a:rPr>
              <a:t>Public</a:t>
            </a:r>
          </a:p>
        </p:txBody>
      </p:sp>
      <p:pic>
        <p:nvPicPr>
          <p:cNvPr id="12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hteck 18">
            <a:hlinkClick r:id="rId4" action="ppaction://hlinksldjump"/>
          </p:cNvPr>
          <p:cNvSpPr/>
          <p:nvPr userDrawn="1"/>
        </p:nvSpPr>
        <p:spPr>
          <a:xfrm>
            <a:off x="7596336" y="4408488"/>
            <a:ext cx="1547664" cy="735012"/>
          </a:xfrm>
          <a:prstGeom prst="rect">
            <a:avLst/>
          </a:prstGeom>
          <a:solidFill>
            <a:srgbClr val="124191">
              <a:alpha val="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A8BBC0"/>
              </a:solidFill>
            </a:endParaRPr>
          </a:p>
        </p:txBody>
      </p:sp>
      <p:sp>
        <p:nvSpPr>
          <p:cNvPr id="20" name="TextBox 1"/>
          <p:cNvSpPr txBox="1"/>
          <p:nvPr userDrawn="1"/>
        </p:nvSpPr>
        <p:spPr>
          <a:xfrm>
            <a:off x="1342800" y="4644000"/>
            <a:ext cx="5048250" cy="12311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  <a:latin typeface="Nokia Pure Text Light"/>
                <a:cs typeface="Arial" charset="0"/>
              </a:rPr>
              <a:t>© Nokia Solutions and Networks 2015   - Technology Vision 2020 </a:t>
            </a:r>
          </a:p>
        </p:txBody>
      </p:sp>
      <p:sp>
        <p:nvSpPr>
          <p:cNvPr id="21" name="Rechteck 44"/>
          <p:cNvSpPr/>
          <p:nvPr userDrawn="1"/>
        </p:nvSpPr>
        <p:spPr>
          <a:xfrm>
            <a:off x="7866939" y="163592"/>
            <a:ext cx="80951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Nokia Pure Headline Light"/>
              </a:rPr>
              <a:t>FutureWorks</a:t>
            </a:r>
          </a:p>
        </p:txBody>
      </p:sp>
    </p:spTree>
    <p:extLst>
      <p:ext uri="{BB962C8B-B14F-4D97-AF65-F5344CB8AC3E}">
        <p14:creationId xmlns:p14="http://schemas.microsoft.com/office/powerpoint/2010/main" val="1741428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2949596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>
                <a:solidFill>
                  <a:srgbClr val="68717A"/>
                </a:solidFill>
              </a:rPr>
              <a:t>Public</a:t>
            </a:r>
            <a:endParaRPr dirty="0">
              <a:solidFill>
                <a:srgbClr val="68717A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oto De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"/>
          <p:cNvSpPr/>
          <p:nvPr userDrawn="1"/>
        </p:nvSpPr>
        <p:spPr>
          <a:xfrm flipH="1">
            <a:off x="-1" y="-2340"/>
            <a:ext cx="9144001" cy="5145840"/>
          </a:xfrm>
          <a:prstGeom prst="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2400" t="-1" r="-20012" b="-52417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A8BBC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"/>
          <p:cNvSpPr txBox="1"/>
          <p:nvPr userDrawn="1"/>
        </p:nvSpPr>
        <p:spPr>
          <a:xfrm>
            <a:off x="1342800" y="4644000"/>
            <a:ext cx="5048250" cy="12311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  <a:latin typeface="Nokia Pure Text Light"/>
                <a:cs typeface="Arial" charset="0"/>
              </a:rPr>
              <a:t>© Nokia Solutions and Networks 2015   - Technology Vision 2020 </a:t>
            </a:r>
          </a:p>
        </p:txBody>
      </p:sp>
      <p:sp>
        <p:nvSpPr>
          <p:cNvPr id="15" name="TextBox 26"/>
          <p:cNvSpPr txBox="1"/>
          <p:nvPr userDrawn="1"/>
        </p:nvSpPr>
        <p:spPr>
          <a:xfrm>
            <a:off x="432000" y="4788000"/>
            <a:ext cx="5048250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FFFFFF"/>
                </a:solidFill>
                <a:latin typeface="Nokia Pure Text Light"/>
                <a:ea typeface="+mn-ea"/>
                <a:cs typeface="Arial" panose="020B0604020202020204" pitchFamily="34" charset="0"/>
              </a:rPr>
              <a:t>Public</a:t>
            </a:r>
          </a:p>
        </p:txBody>
      </p:sp>
      <p:sp>
        <p:nvSpPr>
          <p:cNvPr id="12" name="Rechteck 44"/>
          <p:cNvSpPr/>
          <p:nvPr userDrawn="1"/>
        </p:nvSpPr>
        <p:spPr>
          <a:xfrm>
            <a:off x="7866939" y="163592"/>
            <a:ext cx="80951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dirty="0">
                <a:solidFill>
                  <a:srgbClr val="A8BBC0"/>
                </a:solidFill>
                <a:latin typeface="Nokia Pure Headline Light"/>
              </a:rPr>
              <a:t>FutureWorks</a:t>
            </a:r>
          </a:p>
        </p:txBody>
      </p:sp>
      <p:pic>
        <p:nvPicPr>
          <p:cNvPr id="19" name="Picture 5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hteck 17">
            <a:hlinkClick r:id="rId5" action="ppaction://hlinksldjump"/>
          </p:cNvPr>
          <p:cNvSpPr/>
          <p:nvPr userDrawn="1"/>
        </p:nvSpPr>
        <p:spPr>
          <a:xfrm>
            <a:off x="7596336" y="4408488"/>
            <a:ext cx="1547664" cy="735012"/>
          </a:xfrm>
          <a:prstGeom prst="rect">
            <a:avLst/>
          </a:prstGeom>
          <a:solidFill>
            <a:srgbClr val="124191">
              <a:alpha val="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A8BB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2920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to De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8" b="6645"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722313" y="4643438"/>
            <a:ext cx="687387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FEF4778-5275-AF44-A3A2-413C53D52084}" type="datetime1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>
                <a:defRPr/>
              </a:pPr>
              <a:t>24/10/2021</a:t>
            </a:fld>
            <a:endParaRPr lang="en-GB" sz="8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6" name="TextBox 26"/>
          <p:cNvSpPr txBox="1"/>
          <p:nvPr userDrawn="1"/>
        </p:nvSpPr>
        <p:spPr>
          <a:xfrm>
            <a:off x="432000" y="4788000"/>
            <a:ext cx="5048250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FFFFFF"/>
                </a:solidFill>
                <a:latin typeface="Nokia Pure Text Light"/>
                <a:ea typeface="+mn-ea"/>
                <a:cs typeface="Arial" panose="020B0604020202020204" pitchFamily="34" charset="0"/>
              </a:rPr>
              <a:t>For</a:t>
            </a:r>
            <a:r>
              <a:rPr lang="en-GB" sz="800" baseline="0" dirty="0">
                <a:solidFill>
                  <a:srgbClr val="FFFFFF"/>
                </a:solidFill>
                <a:latin typeface="Nokia Pure Text Light"/>
                <a:ea typeface="+mn-ea"/>
                <a:cs typeface="Arial" panose="020B0604020202020204" pitchFamily="34" charset="0"/>
              </a:rPr>
              <a:t> internal use</a:t>
            </a:r>
            <a:endParaRPr lang="en-GB" sz="800" dirty="0">
              <a:solidFill>
                <a:srgbClr val="FFFFFF"/>
              </a:solidFill>
              <a:latin typeface="Nokia Pure Text Light"/>
              <a:ea typeface="+mn-ea"/>
              <a:cs typeface="Arial" panose="020B0604020202020204" pitchFamily="34" charset="0"/>
            </a:endParaRP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eck 44"/>
          <p:cNvSpPr/>
          <p:nvPr userDrawn="1"/>
        </p:nvSpPr>
        <p:spPr>
          <a:xfrm>
            <a:off x="7866939" y="163592"/>
            <a:ext cx="80951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Nokia Pure Headline Light"/>
              </a:rPr>
              <a:t>FutureWorks</a:t>
            </a:r>
          </a:p>
        </p:txBody>
      </p:sp>
      <p:sp>
        <p:nvSpPr>
          <p:cNvPr id="10" name="Rechteck 9">
            <a:hlinkClick r:id="rId4" action="ppaction://hlinksldjump"/>
          </p:cNvPr>
          <p:cNvSpPr/>
          <p:nvPr userDrawn="1"/>
        </p:nvSpPr>
        <p:spPr>
          <a:xfrm>
            <a:off x="7596336" y="4408488"/>
            <a:ext cx="1547664" cy="735012"/>
          </a:xfrm>
          <a:prstGeom prst="rect">
            <a:avLst/>
          </a:prstGeom>
          <a:solidFill>
            <a:srgbClr val="124191">
              <a:alpha val="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A8BBC0"/>
              </a:solidFill>
            </a:endParaRPr>
          </a:p>
        </p:txBody>
      </p:sp>
      <p:sp>
        <p:nvSpPr>
          <p:cNvPr id="11" name="TextBox 1"/>
          <p:cNvSpPr txBox="1"/>
          <p:nvPr userDrawn="1"/>
        </p:nvSpPr>
        <p:spPr>
          <a:xfrm>
            <a:off x="1342800" y="4644000"/>
            <a:ext cx="5048250" cy="12311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  <a:latin typeface="Nokia Pure Text Light"/>
                <a:cs typeface="Arial" charset="0"/>
              </a:rPr>
              <a:t>© Nokia Solutions and Networks 2015   - Technology Vision 2020 </a:t>
            </a:r>
          </a:p>
        </p:txBody>
      </p:sp>
    </p:spTree>
    <p:extLst>
      <p:ext uri="{BB962C8B-B14F-4D97-AF65-F5344CB8AC3E}">
        <p14:creationId xmlns:p14="http://schemas.microsoft.com/office/powerpoint/2010/main" val="1741428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to De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GettyImages_157404036.jpg"/>
          <p:cNvPicPr>
            <a:picLocks noChangeAspect="1"/>
          </p:cNvPicPr>
          <p:nvPr userDrawn="1"/>
        </p:nvPicPr>
        <p:blipFill rotWithShape="1">
          <a:blip r:embed="rId2"/>
          <a:srcRect l="3048"/>
          <a:stretch/>
        </p:blipFill>
        <p:spPr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722313" y="4643438"/>
            <a:ext cx="687387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FEF4778-5275-AF44-A3A2-413C53D52084}" type="datetime1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>
                <a:defRPr/>
              </a:pPr>
              <a:t>24/10/2021</a:t>
            </a:fld>
            <a:endParaRPr lang="en-GB" sz="8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6" name="TextBox 26"/>
          <p:cNvSpPr txBox="1"/>
          <p:nvPr userDrawn="1"/>
        </p:nvSpPr>
        <p:spPr>
          <a:xfrm>
            <a:off x="432000" y="4788000"/>
            <a:ext cx="5048250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FFFFFF"/>
                </a:solidFill>
                <a:latin typeface="Nokia Pure Text Light"/>
                <a:ea typeface="+mn-ea"/>
                <a:cs typeface="Arial" panose="020B0604020202020204" pitchFamily="34" charset="0"/>
              </a:rPr>
              <a:t>For internal use</a:t>
            </a:r>
          </a:p>
        </p:txBody>
      </p:sp>
      <p:pic>
        <p:nvPicPr>
          <p:cNvPr id="17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eck 44"/>
          <p:cNvSpPr/>
          <p:nvPr userDrawn="1"/>
        </p:nvSpPr>
        <p:spPr>
          <a:xfrm>
            <a:off x="7866939" y="163592"/>
            <a:ext cx="80951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dirty="0">
                <a:solidFill>
                  <a:srgbClr val="124191"/>
                </a:solidFill>
                <a:latin typeface="Nokia Pure Headline Light"/>
              </a:rPr>
              <a:t>FutureWorks</a:t>
            </a:r>
          </a:p>
        </p:txBody>
      </p:sp>
      <p:sp>
        <p:nvSpPr>
          <p:cNvPr id="10" name="Rechteck 9">
            <a:hlinkClick r:id="rId4" action="ppaction://hlinksldjump"/>
          </p:cNvPr>
          <p:cNvSpPr/>
          <p:nvPr userDrawn="1"/>
        </p:nvSpPr>
        <p:spPr>
          <a:xfrm>
            <a:off x="7596336" y="4408488"/>
            <a:ext cx="1547664" cy="735012"/>
          </a:xfrm>
          <a:prstGeom prst="rect">
            <a:avLst/>
          </a:prstGeom>
          <a:solidFill>
            <a:srgbClr val="124191">
              <a:alpha val="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A8BBC0"/>
              </a:solidFill>
            </a:endParaRPr>
          </a:p>
        </p:txBody>
      </p:sp>
      <p:sp>
        <p:nvSpPr>
          <p:cNvPr id="11" name="TextBox 1"/>
          <p:cNvSpPr txBox="1"/>
          <p:nvPr userDrawn="1"/>
        </p:nvSpPr>
        <p:spPr>
          <a:xfrm>
            <a:off x="1342800" y="4644000"/>
            <a:ext cx="5048250" cy="12311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  <a:latin typeface="Nokia Pure Text Light"/>
                <a:cs typeface="Arial" charset="0"/>
              </a:rPr>
              <a:t>© Nokia Solutions and Networks 2015   - Technology Vision 2020 </a:t>
            </a:r>
          </a:p>
        </p:txBody>
      </p:sp>
    </p:spTree>
    <p:extLst>
      <p:ext uri="{BB962C8B-B14F-4D97-AF65-F5344CB8AC3E}">
        <p14:creationId xmlns:p14="http://schemas.microsoft.com/office/powerpoint/2010/main" val="805672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7600" y="288000"/>
            <a:ext cx="8244000" cy="2253600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4400" baseline="0">
                <a:solidFill>
                  <a:schemeClr val="tx2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Foto De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5025"/>
          </a:xfrm>
          <a:prstGeom prst="rect">
            <a:avLst/>
          </a:prstGeom>
        </p:spPr>
      </p:pic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-1174221" y="5320771"/>
            <a:ext cx="687387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FEF4778-5275-AF44-A3A2-413C53D52084}" type="datetime1">
              <a:rPr lang="en-GB" sz="800" smtClean="0">
                <a:solidFill>
                  <a:srgbClr val="68717A"/>
                </a:solidFill>
                <a:cs typeface="Arial" panose="020B0604020202020204" pitchFamily="34" charset="0"/>
              </a:rPr>
              <a:pPr>
                <a:defRPr/>
              </a:pPr>
              <a:t>24/10/2021</a:t>
            </a:fld>
            <a:endParaRPr lang="en-GB" sz="800" dirty="0">
              <a:solidFill>
                <a:srgbClr val="68717A"/>
              </a:solidFill>
              <a:cs typeface="Arial" panose="020B0604020202020204" pitchFamily="34" charset="0"/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-1463146" y="5320771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rgbClr val="68717A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rgbClr val="68717A"/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"/>
          <p:cNvSpPr txBox="1"/>
          <p:nvPr userDrawn="1"/>
        </p:nvSpPr>
        <p:spPr>
          <a:xfrm>
            <a:off x="530000" y="5397533"/>
            <a:ext cx="5048250" cy="1222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GB" sz="800" dirty="0">
                <a:solidFill>
                  <a:srgbClr val="68717A"/>
                </a:solidFill>
                <a:latin typeface="Nokia Pure Text Light"/>
                <a:cs typeface="Arial" charset="0"/>
              </a:rPr>
              <a:t>© Nokia 2014   - Technology Vision 2020 - Personalize Network Experience</a:t>
            </a:r>
          </a:p>
        </p:txBody>
      </p:sp>
      <p:sp>
        <p:nvSpPr>
          <p:cNvPr id="16" name="TextBox 26"/>
          <p:cNvSpPr txBox="1"/>
          <p:nvPr userDrawn="1"/>
        </p:nvSpPr>
        <p:spPr>
          <a:xfrm>
            <a:off x="-346933" y="5406066"/>
            <a:ext cx="5048250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68717A"/>
                </a:solidFill>
                <a:latin typeface="Nokia Pure Text Light"/>
                <a:ea typeface="+mn-ea"/>
                <a:cs typeface="Arial" panose="020B0604020202020204" pitchFamily="34" charset="0"/>
              </a:rPr>
              <a:t>Public</a:t>
            </a: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722313" y="4643438"/>
            <a:ext cx="687387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FEF4778-5275-AF44-A3A2-413C53D52084}" type="datetime1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>
                <a:defRPr/>
              </a:pPr>
              <a:t>24/10/2021</a:t>
            </a:fld>
            <a:endParaRPr lang="en-GB" sz="8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26"/>
          <p:cNvSpPr txBox="1"/>
          <p:nvPr userDrawn="1"/>
        </p:nvSpPr>
        <p:spPr>
          <a:xfrm>
            <a:off x="432000" y="4788000"/>
            <a:ext cx="5048250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FFFFFF"/>
                </a:solidFill>
                <a:latin typeface="Nokia Pure Text Light"/>
                <a:ea typeface="+mn-ea"/>
                <a:cs typeface="Arial" panose="020B0604020202020204" pitchFamily="34" charset="0"/>
              </a:rPr>
              <a:t>Public</a:t>
            </a:r>
          </a:p>
        </p:txBody>
      </p:sp>
      <p:pic>
        <p:nvPicPr>
          <p:cNvPr id="12" name="Picture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hteck 18">
            <a:hlinkClick r:id="rId4" action="ppaction://hlinksldjump"/>
          </p:cNvPr>
          <p:cNvSpPr/>
          <p:nvPr userDrawn="1"/>
        </p:nvSpPr>
        <p:spPr>
          <a:xfrm>
            <a:off x="7596336" y="4408488"/>
            <a:ext cx="1547664" cy="735012"/>
          </a:xfrm>
          <a:prstGeom prst="rect">
            <a:avLst/>
          </a:prstGeom>
          <a:solidFill>
            <a:srgbClr val="124191">
              <a:alpha val="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A8BBC0"/>
              </a:solidFill>
            </a:endParaRPr>
          </a:p>
        </p:txBody>
      </p:sp>
      <p:sp>
        <p:nvSpPr>
          <p:cNvPr id="20" name="TextBox 1"/>
          <p:cNvSpPr txBox="1"/>
          <p:nvPr userDrawn="1"/>
        </p:nvSpPr>
        <p:spPr>
          <a:xfrm>
            <a:off x="1342800" y="4644000"/>
            <a:ext cx="5048250" cy="12311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dirty="0">
                <a:solidFill>
                  <a:srgbClr val="FFFFFF"/>
                </a:solidFill>
                <a:latin typeface="Nokia Pure Text Light"/>
                <a:cs typeface="Arial" charset="0"/>
              </a:rPr>
              <a:t>© Nokia Solutions and Networks 2015   - Technology Vision 2020 </a:t>
            </a:r>
          </a:p>
        </p:txBody>
      </p:sp>
      <p:sp>
        <p:nvSpPr>
          <p:cNvPr id="21" name="Rechteck 44"/>
          <p:cNvSpPr/>
          <p:nvPr userDrawn="1"/>
        </p:nvSpPr>
        <p:spPr>
          <a:xfrm>
            <a:off x="7866939" y="163592"/>
            <a:ext cx="80951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Nokia Pure Headline Light"/>
              </a:rPr>
              <a:t>FutureWorks</a:t>
            </a:r>
          </a:p>
        </p:txBody>
      </p:sp>
    </p:spTree>
    <p:extLst>
      <p:ext uri="{BB962C8B-B14F-4D97-AF65-F5344CB8AC3E}">
        <p14:creationId xmlns:p14="http://schemas.microsoft.com/office/powerpoint/2010/main" val="1741428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2949596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1 White - plain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68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5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Arial" panose="020B0604020202020204" pitchFamily="34" charset="0"/>
                <a:ea typeface="Nokia Pure Text Light" panose="020B0304040602060303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&lt;Document ID: change ID in footer or remove&gt; &lt;Change information classification in footer&gt;</a:t>
            </a:r>
          </a:p>
        </p:txBody>
      </p:sp>
    </p:spTree>
    <p:extLst>
      <p:ext uri="{BB962C8B-B14F-4D97-AF65-F5344CB8AC3E}">
        <p14:creationId xmlns:p14="http://schemas.microsoft.com/office/powerpoint/2010/main" val="14456573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n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83088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+mn-lt"/>
                <a:ea typeface="Nokia Pure Text Light" panose="020B0403020202020204" pitchFamily="34" charset="0"/>
              </a:defRPr>
            </a:lvl1pPr>
            <a:lvl2pPr marL="230394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+mn-lt"/>
                <a:ea typeface="Nokia Pure Text Light" panose="020B0403020202020204" pitchFamily="34" charset="0"/>
              </a:defRPr>
            </a:lvl2pPr>
            <a:lvl3pPr marL="462589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+mn-lt"/>
                <a:ea typeface="Nokia Pure Text Light" panose="020B0403020202020204" pitchFamily="34" charset="0"/>
              </a:defRPr>
            </a:lvl3pPr>
            <a:lvl4pPr marL="692983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+mn-lt"/>
                <a:ea typeface="Nokia Pure Text Light" panose="020B0403020202020204" pitchFamily="34" charset="0"/>
              </a:defRPr>
            </a:lvl4pPr>
            <a:lvl5pPr marL="923377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+mn-lt"/>
                <a:ea typeface="Nokia Pure Text Light" panose="020B0403020202020204" pitchFamily="34" charset="0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  <a:ea typeface="Nokia Pure Text Light" panose="020B0304040602060303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&lt;Document ID: change ID in footer or remove&gt; &lt;Change information classification in footer&gt;</a:t>
            </a:r>
          </a:p>
        </p:txBody>
      </p:sp>
    </p:spTree>
    <p:extLst>
      <p:ext uri="{BB962C8B-B14F-4D97-AF65-F5344CB8AC3E}">
        <p14:creationId xmlns:p14="http://schemas.microsoft.com/office/powerpoint/2010/main" val="323648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able Placeholder 2"/>
          <p:cNvSpPr>
            <a:spLocks noGrp="1"/>
          </p:cNvSpPr>
          <p:nvPr>
            <p:ph type="tbl" sz="quarter" idx="13"/>
          </p:nvPr>
        </p:nvSpPr>
        <p:spPr>
          <a:xfrm>
            <a:off x="417600" y="1076400"/>
            <a:ext cx="8308800" cy="356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Arial" panose="020B0604020202020204" pitchFamily="34" charset="0"/>
                <a:ea typeface="Nokia Pure Text Light" panose="020B0304040602060303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&lt;Document ID: change ID in footer or remove&gt; &lt;Change information classification in footer&gt;</a:t>
            </a:r>
          </a:p>
        </p:txBody>
      </p:sp>
    </p:spTree>
    <p:extLst>
      <p:ext uri="{BB962C8B-B14F-4D97-AF65-F5344CB8AC3E}">
        <p14:creationId xmlns:p14="http://schemas.microsoft.com/office/powerpoint/2010/main" val="18898612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-2 White - on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10" name="SmartArt Placeholder 2"/>
          <p:cNvSpPr>
            <a:spLocks noGrp="1"/>
          </p:cNvSpPr>
          <p:nvPr>
            <p:ph type="dgm" sz="quarter" idx="14"/>
          </p:nvPr>
        </p:nvSpPr>
        <p:spPr>
          <a:xfrm>
            <a:off x="417600" y="1076400"/>
            <a:ext cx="8308800" cy="356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Arial" panose="020B0604020202020204" pitchFamily="34" charset="0"/>
                <a:ea typeface="Nokia Pure Text Light" panose="020B0304040602060303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&lt;Document ID: change ID in footer or remove&gt; &lt;Change information classification in footer&gt;</a:t>
            </a:r>
          </a:p>
        </p:txBody>
      </p:sp>
    </p:spTree>
    <p:extLst>
      <p:ext uri="{BB962C8B-B14F-4D97-AF65-F5344CB8AC3E}">
        <p14:creationId xmlns:p14="http://schemas.microsoft.com/office/powerpoint/2010/main" val="23494782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394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62589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92983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23377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394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62589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92983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23377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Arial" panose="020B0604020202020204" pitchFamily="34" charset="0"/>
                <a:ea typeface="Nokia Pure Text Light" panose="020B0304040602060303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&lt;Document ID: change ID in footer or remove&gt; &lt;Change information classification in footer&gt;</a:t>
            </a:r>
          </a:p>
        </p:txBody>
      </p:sp>
    </p:spTree>
    <p:extLst>
      <p:ext uri="{BB962C8B-B14F-4D97-AF65-F5344CB8AC3E}">
        <p14:creationId xmlns:p14="http://schemas.microsoft.com/office/powerpoint/2010/main" val="734330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3 White - two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716000" y="1080000"/>
            <a:ext cx="40104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394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62589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92983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23377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4"/>
          </p:nvPr>
        </p:nvSpPr>
        <p:spPr>
          <a:xfrm>
            <a:off x="417600" y="1080000"/>
            <a:ext cx="40104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7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Arial" panose="020B0604020202020204" pitchFamily="34" charset="0"/>
                <a:ea typeface="Nokia Pure Text Light" panose="020B0304040602060303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&lt;Document ID: change ID in footer or remove&gt; &lt;Change information classification in footer&gt;</a:t>
            </a:r>
          </a:p>
        </p:txBody>
      </p:sp>
    </p:spTree>
    <p:extLst>
      <p:ext uri="{BB962C8B-B14F-4D97-AF65-F5344CB8AC3E}">
        <p14:creationId xmlns:p14="http://schemas.microsoft.com/office/powerpoint/2010/main" val="182890881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4 White - thre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25920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394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62589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92983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23377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75856" y="1080000"/>
            <a:ext cx="25920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394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62589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92983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23377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134400" y="1080000"/>
            <a:ext cx="25920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394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62589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92983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23377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Arial" panose="020B0604020202020204" pitchFamily="34" charset="0"/>
                <a:ea typeface="Nokia Pure Text Light" panose="020B0304040602060303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&lt;Document ID: change ID in footer or remove&gt; &lt;Change information classification in footer&gt;</a:t>
            </a:r>
          </a:p>
        </p:txBody>
      </p:sp>
    </p:spTree>
    <p:extLst>
      <p:ext uri="{BB962C8B-B14F-4D97-AF65-F5344CB8AC3E}">
        <p14:creationId xmlns:p14="http://schemas.microsoft.com/office/powerpoint/2010/main" val="38572637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4 White - three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5"/>
          </p:nvPr>
        </p:nvSpPr>
        <p:spPr>
          <a:xfrm>
            <a:off x="417312" y="1080000"/>
            <a:ext cx="25920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4" name="Table Placeholder 2"/>
          <p:cNvSpPr>
            <a:spLocks noGrp="1"/>
          </p:cNvSpPr>
          <p:nvPr>
            <p:ph type="tbl" sz="quarter" idx="16"/>
          </p:nvPr>
        </p:nvSpPr>
        <p:spPr>
          <a:xfrm>
            <a:off x="6132423" y="1080000"/>
            <a:ext cx="25920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Table Placeholder 2"/>
          <p:cNvSpPr>
            <a:spLocks noGrp="1"/>
          </p:cNvSpPr>
          <p:nvPr>
            <p:ph type="tbl" sz="quarter" idx="17"/>
          </p:nvPr>
        </p:nvSpPr>
        <p:spPr>
          <a:xfrm>
            <a:off x="3273879" y="1080000"/>
            <a:ext cx="2592000" cy="356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Arial" panose="020B0604020202020204" pitchFamily="34" charset="0"/>
                <a:ea typeface="Nokia Pure Text Light" panose="020B0304040602060303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&lt;Document ID: change ID in footer or remove&gt; &lt;Change information classification in footer&gt;</a:t>
            </a:r>
          </a:p>
        </p:txBody>
      </p:sp>
    </p:spTree>
    <p:extLst>
      <p:ext uri="{BB962C8B-B14F-4D97-AF65-F5344CB8AC3E}">
        <p14:creationId xmlns:p14="http://schemas.microsoft.com/office/powerpoint/2010/main" val="901342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okia Blu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138" y="4672013"/>
            <a:ext cx="703262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5 White - four col tier text with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76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394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62589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92983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23377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5560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394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62589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92983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23377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944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394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62589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92983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23377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6832800" y="1080000"/>
            <a:ext cx="1893600" cy="3560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30394" indent="0"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62589" indent="0"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92983" indent="0">
              <a:spcBef>
                <a:spcPts val="0"/>
              </a:spcBef>
              <a:spcAft>
                <a:spcPts val="600"/>
              </a:spcAft>
              <a:buNone/>
              <a:defRPr sz="1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23377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382366" indent="-228594">
              <a:spcBef>
                <a:spcPts val="0"/>
              </a:spcBef>
              <a:spcAft>
                <a:spcPts val="600"/>
              </a:spcAft>
              <a:buFont typeface="Nokia Pure Text" panose="020B0503020202020204" pitchFamily="34" charset="0"/>
              <a:buChar char="‒"/>
              <a:defRPr sz="800" baseline="0">
                <a:solidFill>
                  <a:schemeClr val="tx2"/>
                </a:solidFill>
              </a:defRPr>
            </a:lvl6pPr>
            <a:lvl7pPr marL="1612760">
              <a:spcBef>
                <a:spcPts val="0"/>
              </a:spcBef>
              <a:spcAft>
                <a:spcPts val="600"/>
              </a:spcAft>
              <a:defRPr sz="700">
                <a:solidFill>
                  <a:schemeClr val="tx2"/>
                </a:solidFill>
              </a:defRPr>
            </a:lvl7pPr>
            <a:lvl8pPr marL="1843154">
              <a:spcBef>
                <a:spcPts val="0"/>
              </a:spcBef>
              <a:spcAft>
                <a:spcPts val="600"/>
              </a:spcAft>
              <a:defRPr sz="6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Arial" panose="020B0604020202020204" pitchFamily="34" charset="0"/>
                <a:ea typeface="Nokia Pure Text Light" panose="020B0304040602060303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&lt;Document ID: change ID in footer or remove&gt; &lt;Change information classification in footer&gt;</a:t>
            </a:r>
          </a:p>
        </p:txBody>
      </p:sp>
    </p:spTree>
    <p:extLst>
      <p:ext uri="{BB962C8B-B14F-4D97-AF65-F5344CB8AC3E}">
        <p14:creationId xmlns:p14="http://schemas.microsoft.com/office/powerpoint/2010/main" val="39692219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17598" y="1080000"/>
            <a:ext cx="8308800" cy="356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sz="1400" baseline="0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692800" y="4816800"/>
            <a:ext cx="25812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>
                <a:cs typeface="Arial" panose="020B0604020202020204" pitchFamily="34" charset="0"/>
              </a:rPr>
              <a:t>Confidential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7600" y="279249"/>
            <a:ext cx="8308800" cy="309600"/>
          </a:xfrm>
        </p:spPr>
        <p:txBody>
          <a:bodyPr/>
          <a:lstStyle>
            <a:lvl1pPr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17512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Click to edit secondary headline</a:t>
            </a:r>
          </a:p>
        </p:txBody>
      </p:sp>
    </p:spTree>
    <p:extLst>
      <p:ext uri="{BB962C8B-B14F-4D97-AF65-F5344CB8AC3E}">
        <p14:creationId xmlns:p14="http://schemas.microsoft.com/office/powerpoint/2010/main" val="175783341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A46F0-400D-4F02-AB08-BDBB24114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39404-FEB3-4DF2-9C80-282C15634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73B42-0363-4DB6-AECB-DF0ECD703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B289-F513-4FEC-A478-E74F9C96B777}" type="datetimeFigureOut">
              <a:rPr lang="fi-FI" smtClean="0"/>
              <a:t>24.10.2021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C398A-6E7D-4ACF-804D-6B70BB14C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E43A8-C5BB-44D0-86F2-A4AE8099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2F17-7D66-4DA2-A821-04E468EBED0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869246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5BCD4-30A7-437B-860D-0953318B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081EA-414F-427B-8E7A-2565852C7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DAECE-714C-44E4-A055-07AEF0162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B289-F513-4FEC-A478-E74F9C96B777}" type="datetimeFigureOut">
              <a:rPr lang="fi-FI" smtClean="0"/>
              <a:t>24.10.2021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29301-B824-4DBB-A5E3-1F93F4F97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9AE2F-AF28-4115-B7CE-86D7D35E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2F17-7D66-4DA2-A821-04E468EBED0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706466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1ED24-F32C-4121-94BE-58F58C697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23FAA-4A75-4B1E-AC5F-00A4D087C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87CAC-E3AF-4C6C-A1CA-2A60CB553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B289-F513-4FEC-A478-E74F9C96B777}" type="datetimeFigureOut">
              <a:rPr lang="fi-FI" smtClean="0"/>
              <a:t>24.10.2021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75360-60C6-4589-9F8B-C2AB3F777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39A83-9C72-4784-81A5-60CCFBE04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2F17-7D66-4DA2-A821-04E468EBED0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7273388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24E2A-A5F6-43D3-BEFC-D8085EA91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9F367-8133-435E-9FAC-C9C051452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E4FCC3-D713-44A2-8C33-8CC64D085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65C9E-03DA-4553-9795-611C3B729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B289-F513-4FEC-A478-E74F9C96B777}" type="datetimeFigureOut">
              <a:rPr lang="fi-FI" smtClean="0"/>
              <a:t>24.10.2021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CE7F9-8B90-4DDA-AAB1-2FE9F018F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98A75-07A3-40E0-B09F-CB4AF0EFC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2F17-7D66-4DA2-A821-04E468EBED0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836226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3FC9-C2C4-40DD-A29D-F6AFF3D32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A2C88-91F5-42C7-9993-07D492A34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F1F65-E4BE-41F5-AE2E-89816D3C7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2509B-2554-4288-ACEA-5AB76F68E0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33E57F-89E9-4A2B-8233-5427918426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1B4316-EB93-4700-ADAC-27BB33A13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B289-F513-4FEC-A478-E74F9C96B777}" type="datetimeFigureOut">
              <a:rPr lang="fi-FI" smtClean="0"/>
              <a:t>24.10.2021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3C840C-416F-4873-8827-EBB57BD7F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B7AD8C-7C0F-48A8-8814-0EEB3082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2F17-7D66-4DA2-A821-04E468EBED0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978401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E593-7CC9-4F9A-9EA8-B17A23DF1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1A05E9-1FEC-4BF4-B4FA-4CFBDD7F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B289-F513-4FEC-A478-E74F9C96B777}" type="datetimeFigureOut">
              <a:rPr lang="fi-FI" smtClean="0"/>
              <a:t>24.10.2021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0764A-4058-4DF4-8614-96BC184F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13EC6-2C27-41DE-8045-50571F075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2F17-7D66-4DA2-A821-04E468EBED0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32554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461C5C-1B0A-49AF-A75F-88A2152A1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B289-F513-4FEC-A478-E74F9C96B777}" type="datetimeFigureOut">
              <a:rPr lang="fi-FI" smtClean="0"/>
              <a:t>24.10.2021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337718-410E-4063-A7A9-0E5646E5B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BE4C5-3015-4C27-B648-E1B3A77F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2F17-7D66-4DA2-A821-04E468EBED0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3193080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8DD37-5D0B-4A27-9F99-F7F8203E9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14649-CD54-4ABD-8BCF-63D9FD721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0C84F-C02D-4919-B4B4-D5325D168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896B3-B835-4901-A898-38C23FA6A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B289-F513-4FEC-A478-E74F9C96B777}" type="datetimeFigureOut">
              <a:rPr lang="fi-FI" smtClean="0"/>
              <a:t>24.10.2021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41B37-49ED-403E-871F-A2739E40B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E8F6B-C87C-4191-81E5-9F660CE1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2F17-7D66-4DA2-A821-04E468EBED0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50570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5143-205A-4236-BCC9-F97BB22D9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4CAEFB-8AD9-4A9B-B668-92B4F5822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5EE8F-8FA5-4495-882D-C70B1FD58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82CC9-2424-4531-AA65-41C8FA024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B289-F513-4FEC-A478-E74F9C96B777}" type="datetimeFigureOut">
              <a:rPr lang="fi-FI" smtClean="0"/>
              <a:t>24.10.2021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E2A5F-3C09-4EBF-9502-F00047B10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0686E-3400-4310-A110-8415AC3A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2F17-7D66-4DA2-A821-04E468EBED0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3072221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A65A8-3D22-4BE6-ACAC-450492E6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7258C9-01BE-4519-BDE2-23435F6827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10769-1FC4-4127-B8CA-D90E80E59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B289-F513-4FEC-A478-E74F9C96B777}" type="datetimeFigureOut">
              <a:rPr lang="fi-FI" smtClean="0"/>
              <a:t>24.10.2021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BFE67-AEAA-472D-8292-D1CB472A8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CA7BA-A1CC-42DA-82BE-B95D93D37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2F17-7D66-4DA2-A821-04E468EBED0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4379622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6C49DA-ECA4-41DE-BF68-43405E42AA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A7DEE9-1924-4C08-A342-8A32F9571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6A6AF-B9A6-4162-A528-97EE5F83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0B289-F513-4FEC-A478-E74F9C96B777}" type="datetimeFigureOut">
              <a:rPr lang="fi-FI" smtClean="0"/>
              <a:t>24.10.2021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43281-159C-49E9-92E4-20425707A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E48CA-6E0D-483B-8CDF-00154115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F2F17-7D66-4DA2-A821-04E468EBED0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7351372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D69DC-9F16-4CA4-A0E0-1872B8AD5D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&lt;Document ID: change ID in footer or remove&gt; &lt;Change information classification in footer</a:t>
            </a:r>
            <a:r>
              <a:rPr lang="en-GB" dirty="0"/>
              <a:t>&gt;</a:t>
            </a:r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99A4E175-66C0-4DDD-AA07-5D4B03CEA1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600" y="5904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2000">
                <a:latin typeface="+mj-lt"/>
              </a:defRPr>
            </a:lvl3pPr>
            <a:lvl4pPr>
              <a:defRPr sz="20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F4102E0A-65A1-4E0C-ABCA-2CEBB8D5B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3426679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 baseline="0"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kia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20" y="279249"/>
            <a:ext cx="8229600" cy="31178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13"/>
          </p:nvPr>
        </p:nvSpPr>
        <p:spPr>
          <a:xfrm>
            <a:off x="418120" y="537790"/>
            <a:ext cx="8227649" cy="301625"/>
          </a:xfrm>
        </p:spPr>
        <p:txBody>
          <a:bodyPr/>
          <a:lstStyle>
            <a:lvl1pPr marL="0" indent="0">
              <a:buFont typeface="Arial"/>
              <a:buNone/>
              <a:defRPr sz="1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23863" y="1087438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Font typeface="Arial" pitchFamily="34" charset="0"/>
              <a:buNone/>
              <a:defRPr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08513" y="1087310"/>
            <a:ext cx="4032250" cy="2544762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baseline="0"/>
            </a:lvl1pPr>
            <a:lvl2pPr marL="0" indent="0">
              <a:spcAft>
                <a:spcPts val="600"/>
              </a:spcAft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8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9" Type="http://schemas.openxmlformats.org/officeDocument/2006/relationships/slide" Target="../slides/slide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theme" Target="../theme/theme11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10" Type="http://schemas.openxmlformats.org/officeDocument/2006/relationships/slide" Target="../slides/slide2.xml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10" Type="http://schemas.openxmlformats.org/officeDocument/2006/relationships/slide" Target="../slides/slide2.xml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794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18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65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145</a:t>
            </a:r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0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201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5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and </a:t>
            </a: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background</a:t>
            </a:r>
            <a:r>
              <a:rPr lang="en-GB" sz="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colors:</a:t>
            </a:r>
          </a:p>
        </p:txBody>
      </p:sp>
      <p:sp>
        <p:nvSpPr>
          <p:cNvPr id="48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9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0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 dirty="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GB" sz="5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lide Number Placeholder 5"/>
          <p:cNvSpPr txBox="1">
            <a:spLocks/>
          </p:cNvSpPr>
          <p:nvPr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182688-34E5-4CE3-92E4-C88AA8BD9750}" type="slidenum">
              <a:rPr lang="en-US" sz="800" noProof="0" smtClean="0">
                <a:solidFill>
                  <a:schemeClr val="bg2"/>
                </a:solidFill>
                <a:latin typeface="+mn-lt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noProof="0" dirty="0">
              <a:solidFill>
                <a:schemeClr val="bg2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050" name="Picture 1"/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59725" y="4672013"/>
            <a:ext cx="701675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341438" y="4643438"/>
            <a:ext cx="6078537" cy="1222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noProof="0" dirty="0">
                <a:solidFill>
                  <a:schemeClr val="bg2"/>
                </a:solidFill>
                <a:latin typeface="+mn-lt"/>
                <a:cs typeface="Arial" charset="0"/>
              </a:rPr>
              <a:t>© Nokia Solutions and Networks 2014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5" r:id="rId2"/>
    <p:sldLayoutId id="2147483804" r:id="rId3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800" b="1" kern="1200">
          <a:solidFill>
            <a:schemeClr val="tx1"/>
          </a:solidFill>
          <a:latin typeface="+mj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bg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dirty="0">
              <a:solidFill>
                <a:srgbClr val="124191"/>
              </a:solidFill>
              <a:latin typeface="Nokia Pure Headline Light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7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9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0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1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2" name="Line 15"/>
          <p:cNvSpPr>
            <a:spLocks noChangeShapeType="1"/>
          </p:cNvSpPr>
          <p:nvPr/>
        </p:nvSpPr>
        <p:spPr bwMode="auto">
          <a:xfrm flipH="1">
            <a:off x="417513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3" name="Line 17"/>
          <p:cNvSpPr>
            <a:spLocks noChangeShapeType="1"/>
          </p:cNvSpPr>
          <p:nvPr/>
        </p:nvSpPr>
        <p:spPr bwMode="auto">
          <a:xfrm>
            <a:off x="8656638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794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1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18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65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145</a:t>
            </a:r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0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201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5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and </a:t>
            </a: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background</a:t>
            </a:r>
            <a:r>
              <a:rPr lang="en-GB" sz="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colors:</a:t>
            </a:r>
          </a:p>
        </p:txBody>
      </p:sp>
      <p:sp>
        <p:nvSpPr>
          <p:cNvPr id="48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>
              <a:solidFill>
                <a:srgbClr val="FFFFFF"/>
              </a:solidFill>
              <a:latin typeface="Nokia Pure Text Light"/>
              <a:cs typeface="Arial" panose="020B0604020202020204" pitchFamily="34" charset="0"/>
            </a:endParaRPr>
          </a:p>
        </p:txBody>
      </p:sp>
      <p:sp>
        <p:nvSpPr>
          <p:cNvPr id="49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>
              <a:solidFill>
                <a:srgbClr val="FFFFFF"/>
              </a:solidFill>
              <a:latin typeface="Nokia Pure Text Light"/>
              <a:cs typeface="Arial" panose="020B0604020202020204" pitchFamily="34" charset="0"/>
            </a:endParaRPr>
          </a:p>
        </p:txBody>
      </p:sp>
      <p:sp>
        <p:nvSpPr>
          <p:cNvPr id="50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 dirty="0">
              <a:solidFill>
                <a:srgbClr val="FFFFFF"/>
              </a:solidFill>
              <a:latin typeface="Nokia Pure Text Light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GB" sz="5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lide Number Placeholder 5"/>
          <p:cNvSpPr txBox="1">
            <a:spLocks/>
          </p:cNvSpPr>
          <p:nvPr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182688-34E5-4CE3-92E4-C88AA8BD9750}" type="slidenum">
              <a:rPr lang="en-US" sz="800" smtClean="0">
                <a:solidFill>
                  <a:srgbClr val="68717A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rgbClr val="68717A"/>
              </a:solidFill>
              <a:cs typeface="Arial" panose="020B0604020202020204" pitchFamily="34" charset="0"/>
            </a:endParaRPr>
          </a:p>
        </p:txBody>
      </p:sp>
      <p:pic>
        <p:nvPicPr>
          <p:cNvPr id="1050" name="Picture 1"/>
          <p:cNvPicPr>
            <a:picLocks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959725" y="4672013"/>
            <a:ext cx="701675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341438" y="4643438"/>
            <a:ext cx="6078537" cy="1222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dirty="0">
                <a:solidFill>
                  <a:srgbClr val="68717A"/>
                </a:solidFill>
                <a:latin typeface="Nokia Pure Text Light"/>
                <a:cs typeface="Arial" charset="0"/>
              </a:rPr>
              <a:t>© Nokia Solutions and Networks 2015   - Technology Vision 2020 </a:t>
            </a:r>
          </a:p>
        </p:txBody>
      </p:sp>
      <p:sp>
        <p:nvSpPr>
          <p:cNvPr id="31" name="Footer Placeholder 29"/>
          <p:cNvSpPr>
            <a:spLocks noGrp="1"/>
          </p:cNvSpPr>
          <p:nvPr>
            <p:ph type="ftr" sz="quarter" idx="3"/>
          </p:nvPr>
        </p:nvSpPr>
        <p:spPr>
          <a:xfrm>
            <a:off x="432000" y="4789325"/>
            <a:ext cx="6080400" cy="1224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>
              <a:defRPr lang="en-US" sz="800" smtClean="0">
                <a:solidFill>
                  <a:schemeClr val="bg2"/>
                </a:solidFill>
                <a:latin typeface="+mn-lt"/>
                <a:cs typeface="Arial" charset="0"/>
              </a:defRPr>
            </a:lvl1pPr>
          </a:lstStyle>
          <a:p>
            <a:r>
              <a:rPr>
                <a:solidFill>
                  <a:srgbClr val="68717A"/>
                </a:solidFill>
              </a:rPr>
              <a:t>Public</a:t>
            </a:r>
            <a:endParaRPr dirty="0">
              <a:solidFill>
                <a:srgbClr val="68717A"/>
              </a:solidFill>
            </a:endParaRPr>
          </a:p>
        </p:txBody>
      </p:sp>
      <p:sp>
        <p:nvSpPr>
          <p:cNvPr id="27" name="Rechteck 44"/>
          <p:cNvSpPr/>
          <p:nvPr userDrawn="1"/>
        </p:nvSpPr>
        <p:spPr>
          <a:xfrm>
            <a:off x="7866939" y="163592"/>
            <a:ext cx="80951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dirty="0">
                <a:solidFill>
                  <a:srgbClr val="A8BBC0"/>
                </a:solidFill>
                <a:latin typeface="Nokia Pure Headline Light"/>
              </a:rPr>
              <a:t>FutureWorks</a:t>
            </a:r>
          </a:p>
        </p:txBody>
      </p:sp>
      <p:sp>
        <p:nvSpPr>
          <p:cNvPr id="5" name="Rechteck 4">
            <a:hlinkClick r:id="rId9" action="ppaction://hlinksldjump"/>
          </p:cNvPr>
          <p:cNvSpPr/>
          <p:nvPr userDrawn="1"/>
        </p:nvSpPr>
        <p:spPr>
          <a:xfrm>
            <a:off x="7596336" y="4408488"/>
            <a:ext cx="1547664" cy="735012"/>
          </a:xfrm>
          <a:prstGeom prst="rect">
            <a:avLst/>
          </a:prstGeom>
          <a:solidFill>
            <a:srgbClr val="124191">
              <a:alpha val="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A8BBC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9" r:id="rId3"/>
    <p:sldLayoutId id="2147483880" r:id="rId4"/>
    <p:sldLayoutId id="2147483881" r:id="rId5"/>
    <p:sldLayoutId id="2147483882" r:id="rId6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800" b="1" kern="1200">
          <a:solidFill>
            <a:schemeClr val="tx1"/>
          </a:solidFill>
          <a:latin typeface="+mj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bg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17600" y="280800"/>
            <a:ext cx="8308800" cy="309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</a:t>
            </a:r>
            <a:r>
              <a:rPr lang="en-US" dirty="0"/>
              <a:t> to edit Master title slide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5776" y="4815927"/>
            <a:ext cx="1800000" cy="123111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304040602060303" pitchFamily="34" charset="0"/>
                <a:cs typeface="Arial" panose="020B0604020202020204" pitchFamily="34" charset="0"/>
              </a:rPr>
              <a:t>© 2017 Nokia</a:t>
            </a:r>
          </a:p>
        </p:txBody>
      </p:sp>
      <p:sp>
        <p:nvSpPr>
          <p:cNvPr id="21" name="Slide Number Placeholder 5"/>
          <p:cNvSpPr txBox="1">
            <a:spLocks/>
          </p:cNvSpPr>
          <p:nvPr/>
        </p:nvSpPr>
        <p:spPr>
          <a:xfrm>
            <a:off x="419102" y="4816089"/>
            <a:ext cx="252000" cy="12311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800" smtClean="0">
                <a:solidFill>
                  <a:schemeClr val="tx2"/>
                </a:solidFill>
                <a:latin typeface="Arial" panose="020B0604020202020204" pitchFamily="34" charset="0"/>
                <a:ea typeface="Nokia Pure Text Light" panose="020B0304040602060303" pitchFamily="34" charset="0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sz="1000" dirty="0">
              <a:solidFill>
                <a:schemeClr val="tx2"/>
              </a:solidFill>
              <a:latin typeface="Arial" panose="020B0604020202020204" pitchFamily="34" charset="0"/>
              <a:ea typeface="Nokia Pure Text Light" panose="020B0304040602060303" pitchFamily="34" charset="0"/>
              <a:cs typeface="Arial" panose="020B0604020202020204" pitchFamily="34" charset="0"/>
            </a:endParaRPr>
          </a:p>
        </p:txBody>
      </p:sp>
      <p:sp>
        <p:nvSpPr>
          <p:cNvPr id="23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2304000" y="4816800"/>
            <a:ext cx="4536000" cy="122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  <a:latin typeface="Arial" panose="020B0604020202020204" pitchFamily="34" charset="0"/>
                <a:ea typeface="Nokia Pure Text Light" panose="020B0304040602060303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&lt;Document ID: change ID in footer or remove&gt; &lt;Change information classification in footer&gt;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226" y="4651001"/>
            <a:ext cx="1008112" cy="42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8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</p:sldLayoutIdLst>
  <p:hf sldNum="0" hdr="0" dt="0"/>
  <p:txStyles>
    <p:titleStyle>
      <a:lvl1pPr algn="l" defTabSz="914378" rtl="0" eaLnBrk="1" latinLnBrk="0" hangingPunct="1">
        <a:spcBef>
          <a:spcPct val="0"/>
        </a:spcBef>
        <a:buNone/>
        <a:defRPr sz="2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063E33-C3D1-4706-843E-9B991D638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6F88D-3E1E-4E1D-87D8-33EA6AF42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FAB09-97D7-434A-9359-95D60C313E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0B289-F513-4FEC-A478-E74F9C96B777}" type="datetimeFigureOut">
              <a:rPr lang="fi-FI" smtClean="0"/>
              <a:t>24.10.2021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E18B0-6562-47D1-9D73-3E68BF2C3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CE737-53F0-45E5-8523-FD1DA8AF94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F2F17-7D66-4DA2-A821-04E468EBED0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0748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  <p:sldLayoutId id="2147483908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880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5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18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65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145</a:t>
            </a:r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0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201 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US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5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</a:b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r>
              <a:rPr lang="en-GB" sz="500" b="1" dirty="0">
                <a:solidFill>
                  <a:schemeClr val="tx2"/>
                </a:solidFill>
                <a:latin typeface="+mn-lt"/>
                <a:cs typeface="Arial" panose="020B0604020202020204" pitchFamily="34" charset="0"/>
              </a:rPr>
              <a:t>Core and background colors:</a:t>
            </a:r>
          </a:p>
        </p:txBody>
      </p:sp>
      <p:sp>
        <p:nvSpPr>
          <p:cNvPr id="48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9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0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US" sz="500" b="1" dirty="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chemeClr val="accent1"/>
              </a:buClr>
              <a:defRPr/>
            </a:pPr>
            <a:endParaRPr lang="en-GB" sz="500" b="1" dirty="0">
              <a:solidFill>
                <a:schemeClr val="tx2"/>
              </a:solidFill>
              <a:latin typeface="+mn-lt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</p:sldLayoutIdLst>
  <p:hf sldNum="0"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1800" b="1" kern="1200">
          <a:solidFill>
            <a:schemeClr val="tx2"/>
          </a:solidFill>
          <a:latin typeface="+mj-lt"/>
          <a:ea typeface="ヒラギノ角ゴ Pro W3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0" fontAlgn="base" hangingPunct="0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tx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0" fontAlgn="base" hangingPunct="0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0" fontAlgn="base" hangingPunct="0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0" fontAlgn="base" hangingPunct="0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0" fontAlgn="base" hangingPunct="0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241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8400" y="2430463"/>
            <a:ext cx="17272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794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18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65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145</a:t>
            </a:r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0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201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5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and </a:t>
            </a: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background</a:t>
            </a:r>
            <a:r>
              <a:rPr lang="en-GB" sz="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colors:</a:t>
            </a:r>
          </a:p>
        </p:txBody>
      </p:sp>
      <p:sp>
        <p:nvSpPr>
          <p:cNvPr id="48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>
              <a:solidFill>
                <a:srgbClr val="FFFFFF"/>
              </a:solidFill>
              <a:latin typeface="Nokia Pure Text Light"/>
              <a:cs typeface="Arial" panose="020B0604020202020204" pitchFamily="34" charset="0"/>
            </a:endParaRPr>
          </a:p>
        </p:txBody>
      </p:sp>
      <p:sp>
        <p:nvSpPr>
          <p:cNvPr id="49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>
              <a:solidFill>
                <a:srgbClr val="FFFFFF"/>
              </a:solidFill>
              <a:latin typeface="Nokia Pure Text Light"/>
              <a:cs typeface="Arial" panose="020B0604020202020204" pitchFamily="34" charset="0"/>
            </a:endParaRPr>
          </a:p>
        </p:txBody>
      </p:sp>
      <p:sp>
        <p:nvSpPr>
          <p:cNvPr id="50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 dirty="0">
              <a:solidFill>
                <a:srgbClr val="FFFFFF"/>
              </a:solidFill>
              <a:latin typeface="Nokia Pure Text Light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GB" sz="5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lide Number Placeholder 5"/>
          <p:cNvSpPr txBox="1">
            <a:spLocks/>
          </p:cNvSpPr>
          <p:nvPr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182688-34E5-4CE3-92E4-C88AA8BD9750}" type="slidenum">
              <a:rPr lang="en-US" sz="800" smtClean="0">
                <a:solidFill>
                  <a:srgbClr val="68717A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rgbClr val="68717A"/>
              </a:solidFill>
              <a:cs typeface="Arial" panose="020B0604020202020204" pitchFamily="34" charset="0"/>
            </a:endParaRPr>
          </a:p>
        </p:txBody>
      </p:sp>
      <p:pic>
        <p:nvPicPr>
          <p:cNvPr id="1050" name="Picture 1"/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59725" y="4672013"/>
            <a:ext cx="701675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341438" y="4643438"/>
            <a:ext cx="6078537" cy="1222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dirty="0">
                <a:solidFill>
                  <a:srgbClr val="68717A"/>
                </a:solidFill>
                <a:latin typeface="Nokia Pure Text Light"/>
                <a:cs typeface="Arial" charset="0"/>
              </a:rPr>
              <a:t>© Nokia Solutions and Networks 2014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800" b="1" kern="1200">
          <a:solidFill>
            <a:schemeClr val="tx1"/>
          </a:solidFill>
          <a:latin typeface="+mj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bg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880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5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18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65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145</a:t>
            </a:r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0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201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5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Core and background colors:</a:t>
            </a:r>
          </a:p>
        </p:txBody>
      </p:sp>
      <p:sp>
        <p:nvSpPr>
          <p:cNvPr id="48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>
              <a:solidFill>
                <a:srgbClr val="FFFFFF"/>
              </a:solidFill>
              <a:latin typeface="Nokia Pure Text Light"/>
              <a:cs typeface="Arial" panose="020B0604020202020204" pitchFamily="34" charset="0"/>
            </a:endParaRPr>
          </a:p>
        </p:txBody>
      </p:sp>
      <p:sp>
        <p:nvSpPr>
          <p:cNvPr id="49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>
              <a:solidFill>
                <a:srgbClr val="FFFFFF"/>
              </a:solidFill>
              <a:latin typeface="Nokia Pure Text Light"/>
              <a:cs typeface="Arial" panose="020B0604020202020204" pitchFamily="34" charset="0"/>
            </a:endParaRPr>
          </a:p>
        </p:txBody>
      </p:sp>
      <p:sp>
        <p:nvSpPr>
          <p:cNvPr id="50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 dirty="0">
              <a:solidFill>
                <a:srgbClr val="FFFFFF"/>
              </a:solidFill>
              <a:latin typeface="Nokia Pure Text Light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GB" sz="500" b="1" dirty="0">
              <a:solidFill>
                <a:srgbClr val="FFFFFF"/>
              </a:solidFill>
              <a:latin typeface="Nokia Pure Text Light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</p:sldLayoutIdLst>
  <p:hf sldNum="0"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1800" b="1" kern="1200">
          <a:solidFill>
            <a:schemeClr val="tx2"/>
          </a:solidFill>
          <a:latin typeface="+mj-lt"/>
          <a:ea typeface="ヒラギノ角ゴ Pro W3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0" fontAlgn="base" hangingPunct="0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tx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0" fontAlgn="base" hangingPunct="0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0" fontAlgn="base" hangingPunct="0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0" fontAlgn="base" hangingPunct="0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0" fontAlgn="base" hangingPunct="0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rgbClr val="124191"/>
                </a:solidFill>
              </a:ln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rgbClr val="124191"/>
                </a:solidFill>
              </a:ln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7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rgbClr val="124191"/>
                </a:solidFill>
              </a:ln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rgbClr val="124191"/>
                </a:solidFill>
              </a:ln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9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rgbClr val="124191"/>
                </a:solidFill>
              </a:ln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0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rgbClr val="124191"/>
                </a:solidFill>
              </a:ln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1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rgbClr val="124191"/>
                </a:solidFill>
              </a:ln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2" name="Line 15"/>
          <p:cNvSpPr>
            <a:spLocks noChangeShapeType="1"/>
          </p:cNvSpPr>
          <p:nvPr/>
        </p:nvSpPr>
        <p:spPr bwMode="auto">
          <a:xfrm flipH="1">
            <a:off x="417513" y="-147638"/>
            <a:ext cx="0" cy="5508626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rgbClr val="124191"/>
                </a:solidFill>
              </a:ln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3" name="Line 17"/>
          <p:cNvSpPr>
            <a:spLocks noChangeShapeType="1"/>
          </p:cNvSpPr>
          <p:nvPr/>
        </p:nvSpPr>
        <p:spPr bwMode="auto">
          <a:xfrm>
            <a:off x="8656638" y="-147638"/>
            <a:ext cx="0" cy="5508626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ln>
                <a:solidFill>
                  <a:srgbClr val="124191"/>
                </a:solidFill>
              </a:ln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6155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880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5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2" name="Text Box 9"/>
          <p:cNvSpPr txBox="1">
            <a:spLocks noChangeArrowheads="1"/>
          </p:cNvSpPr>
          <p:nvPr/>
        </p:nvSpPr>
        <p:spPr bwMode="auto">
          <a:xfrm>
            <a:off x="0" y="-352425"/>
            <a:ext cx="9144000" cy="23336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defTabSz="762000" eaLnBrk="0" hangingPunct="0">
              <a:lnSpc>
                <a:spcPct val="90000"/>
              </a:lnSpc>
              <a:spcBef>
                <a:spcPct val="50000"/>
              </a:spcBef>
              <a:buClr>
                <a:srgbClr val="00C9FF"/>
              </a:buClr>
              <a:defRPr/>
            </a:pPr>
            <a:r>
              <a:rPr lang="en-US" sz="1000" dirty="0">
                <a:solidFill>
                  <a:srgbClr val="FFFFFF"/>
                </a:solidFill>
                <a:latin typeface="Nokia Pure Text Light"/>
                <a:cs typeface="+mn-cs"/>
              </a:rPr>
              <a:t>To change the document information in the footer, press [Alt + F8] and use the “FORM“</a:t>
            </a:r>
          </a:p>
        </p:txBody>
      </p:sp>
      <p:sp>
        <p:nvSpPr>
          <p:cNvPr id="41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18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65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145</a:t>
            </a:r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0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201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5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Core and background colors:</a:t>
            </a:r>
          </a:p>
        </p:txBody>
      </p:sp>
      <p:sp>
        <p:nvSpPr>
          <p:cNvPr id="48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>
              <a:solidFill>
                <a:srgbClr val="FFFFFF"/>
              </a:solidFill>
              <a:latin typeface="Nokia Pure Text Light"/>
              <a:cs typeface="Arial" panose="020B0604020202020204" pitchFamily="34" charset="0"/>
            </a:endParaRPr>
          </a:p>
        </p:txBody>
      </p:sp>
      <p:sp>
        <p:nvSpPr>
          <p:cNvPr id="49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>
              <a:solidFill>
                <a:srgbClr val="FFFFFF"/>
              </a:solidFill>
              <a:latin typeface="Nokia Pure Text Light"/>
              <a:cs typeface="Arial" panose="020B0604020202020204" pitchFamily="34" charset="0"/>
            </a:endParaRPr>
          </a:p>
        </p:txBody>
      </p:sp>
      <p:sp>
        <p:nvSpPr>
          <p:cNvPr id="50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 dirty="0">
              <a:solidFill>
                <a:srgbClr val="FFFFFF"/>
              </a:solidFill>
              <a:latin typeface="Nokia Pure Text Light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GB" sz="500" b="1" dirty="0">
              <a:solidFill>
                <a:srgbClr val="FFFFFF"/>
              </a:solidFill>
              <a:latin typeface="Nokia Pure Text Light"/>
              <a:cs typeface="Arial" panose="020B0604020202020204" pitchFamily="34" charset="0"/>
            </a:endParaRPr>
          </a:p>
        </p:txBody>
      </p:sp>
      <p:sp>
        <p:nvSpPr>
          <p:cNvPr id="52" name="Date Placeholder 3"/>
          <p:cNvSpPr txBox="1">
            <a:spLocks/>
          </p:cNvSpPr>
          <p:nvPr/>
        </p:nvSpPr>
        <p:spPr>
          <a:xfrm>
            <a:off x="722313" y="4643438"/>
            <a:ext cx="687387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FEF4778-5275-AF44-A3A2-413C53D52084}" type="datetime1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>
                <a:defRPr/>
              </a:pPr>
              <a:t>24/10/2021</a:t>
            </a:fld>
            <a:endParaRPr lang="en-GB" sz="8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53" name="Slide Number Placeholder 5"/>
          <p:cNvSpPr txBox="1">
            <a:spLocks/>
          </p:cNvSpPr>
          <p:nvPr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GB" sz="800" smtClean="0">
                <a:solidFill>
                  <a:srgbClr val="FFFFFF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432000" y="4787900"/>
            <a:ext cx="6078537" cy="1238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rgbClr val="FFFFFF"/>
                </a:solidFill>
                <a:latin typeface="Nokia Pure Text Light"/>
                <a:cs typeface="Arial" charset="0"/>
              </a:rPr>
              <a:t>For internal use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2" r:id="rId7"/>
  </p:sldLayoutIdLst>
  <p:hf sldNum="0"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1800" b="1" kern="1200">
          <a:solidFill>
            <a:schemeClr val="tx2"/>
          </a:solidFill>
          <a:latin typeface="+mj-lt"/>
          <a:ea typeface="ヒラギノ角ゴ Pro W3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0" fontAlgn="base" hangingPunct="0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tx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0" fontAlgn="base" hangingPunct="0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0" fontAlgn="base" hangingPunct="0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0" fontAlgn="base" hangingPunct="0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0" fontAlgn="base" hangingPunct="0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tx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dirty="0">
              <a:solidFill>
                <a:srgbClr val="124191"/>
              </a:solidFill>
              <a:latin typeface="Nokia Pure Headline Light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7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9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0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1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2" name="Line 15"/>
          <p:cNvSpPr>
            <a:spLocks noChangeShapeType="1"/>
          </p:cNvSpPr>
          <p:nvPr/>
        </p:nvSpPr>
        <p:spPr bwMode="auto">
          <a:xfrm flipH="1">
            <a:off x="417513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3" name="Line 17"/>
          <p:cNvSpPr>
            <a:spLocks noChangeShapeType="1"/>
          </p:cNvSpPr>
          <p:nvPr/>
        </p:nvSpPr>
        <p:spPr bwMode="auto">
          <a:xfrm>
            <a:off x="8656638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794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Box 9"/>
          <p:cNvSpPr txBox="1">
            <a:spLocks noChangeArrowheads="1"/>
          </p:cNvSpPr>
          <p:nvPr/>
        </p:nvSpPr>
        <p:spPr bwMode="auto">
          <a:xfrm>
            <a:off x="0" y="-352425"/>
            <a:ext cx="9144000" cy="23336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defTabSz="762000" eaLnBrk="0" hangingPunct="0">
              <a:lnSpc>
                <a:spcPct val="90000"/>
              </a:lnSpc>
              <a:spcBef>
                <a:spcPct val="50000"/>
              </a:spcBef>
              <a:buClr>
                <a:srgbClr val="00C9FF"/>
              </a:buClr>
              <a:defRPr/>
            </a:pPr>
            <a:r>
              <a:rPr lang="en-US" sz="1000" dirty="0">
                <a:solidFill>
                  <a:srgbClr val="FFFFFF"/>
                </a:solidFill>
                <a:latin typeface="Nokia Pure Text Light"/>
                <a:cs typeface="+mn-cs"/>
              </a:rPr>
              <a:t>To change the document information in the footer, press [Alt + F8] and use the “FORM“</a:t>
            </a:r>
          </a:p>
        </p:txBody>
      </p:sp>
      <p:sp>
        <p:nvSpPr>
          <p:cNvPr id="41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18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65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145</a:t>
            </a:r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0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201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5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and </a:t>
            </a: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background</a:t>
            </a:r>
            <a:r>
              <a:rPr lang="en-GB" sz="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colors:</a:t>
            </a:r>
          </a:p>
        </p:txBody>
      </p:sp>
      <p:sp>
        <p:nvSpPr>
          <p:cNvPr id="48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>
              <a:solidFill>
                <a:srgbClr val="FFFFFF"/>
              </a:solidFill>
              <a:latin typeface="Nokia Pure Text Light"/>
              <a:cs typeface="Arial" panose="020B0604020202020204" pitchFamily="34" charset="0"/>
            </a:endParaRPr>
          </a:p>
        </p:txBody>
      </p:sp>
      <p:sp>
        <p:nvSpPr>
          <p:cNvPr id="49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>
              <a:solidFill>
                <a:srgbClr val="FFFFFF"/>
              </a:solidFill>
              <a:latin typeface="Nokia Pure Text Light"/>
              <a:cs typeface="Arial" panose="020B0604020202020204" pitchFamily="34" charset="0"/>
            </a:endParaRPr>
          </a:p>
        </p:txBody>
      </p:sp>
      <p:sp>
        <p:nvSpPr>
          <p:cNvPr id="50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 dirty="0">
              <a:solidFill>
                <a:srgbClr val="FFFFFF"/>
              </a:solidFill>
              <a:latin typeface="Nokia Pure Text Light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GB" sz="5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Date Placeholder 3"/>
          <p:cNvSpPr txBox="1">
            <a:spLocks/>
          </p:cNvSpPr>
          <p:nvPr/>
        </p:nvSpPr>
        <p:spPr>
          <a:xfrm>
            <a:off x="722313" y="4643438"/>
            <a:ext cx="687387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FEF4778-5275-AF44-A3A2-413C53D52084}" type="datetime1">
              <a:rPr lang="en-GB" sz="800" smtClean="0">
                <a:solidFill>
                  <a:srgbClr val="68717A"/>
                </a:solidFill>
                <a:cs typeface="Arial" panose="020B0604020202020204" pitchFamily="34" charset="0"/>
              </a:rPr>
              <a:pPr>
                <a:defRPr/>
              </a:pPr>
              <a:t>24/10/2021</a:t>
            </a:fld>
            <a:endParaRPr lang="en-GB" sz="800" dirty="0">
              <a:solidFill>
                <a:srgbClr val="68717A"/>
              </a:solidFill>
              <a:cs typeface="Arial" panose="020B0604020202020204" pitchFamily="34" charset="0"/>
            </a:endParaRPr>
          </a:p>
        </p:txBody>
      </p:sp>
      <p:sp>
        <p:nvSpPr>
          <p:cNvPr id="53" name="Slide Number Placeholder 5"/>
          <p:cNvSpPr txBox="1">
            <a:spLocks/>
          </p:cNvSpPr>
          <p:nvPr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182688-34E5-4CE3-92E4-C88AA8BD9750}" type="slidenum">
              <a:rPr lang="en-GB" sz="800" smtClean="0">
                <a:solidFill>
                  <a:srgbClr val="68717A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GB" dirty="0">
              <a:solidFill>
                <a:srgbClr val="68717A"/>
              </a:solidFill>
              <a:cs typeface="Arial" panose="020B0604020202020204" pitchFamily="34" charset="0"/>
            </a:endParaRPr>
          </a:p>
        </p:txBody>
      </p:sp>
      <p:pic>
        <p:nvPicPr>
          <p:cNvPr id="1050" name="Picture 1"/>
          <p:cNvPicPr>
            <a:picLocks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959725" y="4672013"/>
            <a:ext cx="701675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1503363" y="4749800"/>
            <a:ext cx="6078537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en-GB" sz="800" dirty="0">
              <a:solidFill>
                <a:srgbClr val="68717A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defRPr/>
            </a:pPr>
            <a:endParaRPr lang="en-GB" sz="800" dirty="0">
              <a:solidFill>
                <a:srgbClr val="68717A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</p:sldLayoutIdLst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800" b="1" kern="1200">
          <a:solidFill>
            <a:schemeClr val="tx1"/>
          </a:solidFill>
          <a:latin typeface="+mj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bg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dirty="0">
              <a:solidFill>
                <a:srgbClr val="124191"/>
              </a:solidFill>
              <a:latin typeface="Nokia Pure Headline Light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7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9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0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1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2" name="Line 15"/>
          <p:cNvSpPr>
            <a:spLocks noChangeShapeType="1"/>
          </p:cNvSpPr>
          <p:nvPr/>
        </p:nvSpPr>
        <p:spPr bwMode="auto">
          <a:xfrm flipH="1">
            <a:off x="417513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3" name="Line 17"/>
          <p:cNvSpPr>
            <a:spLocks noChangeShapeType="1"/>
          </p:cNvSpPr>
          <p:nvPr/>
        </p:nvSpPr>
        <p:spPr bwMode="auto">
          <a:xfrm>
            <a:off x="8656638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794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1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18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65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145</a:t>
            </a:r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0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201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5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and </a:t>
            </a: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background</a:t>
            </a:r>
            <a:r>
              <a:rPr lang="en-GB" sz="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colors:</a:t>
            </a:r>
          </a:p>
        </p:txBody>
      </p:sp>
      <p:sp>
        <p:nvSpPr>
          <p:cNvPr id="48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>
              <a:solidFill>
                <a:srgbClr val="FFFFFF"/>
              </a:solidFill>
              <a:latin typeface="Nokia Pure Text Light"/>
              <a:cs typeface="Arial" panose="020B0604020202020204" pitchFamily="34" charset="0"/>
            </a:endParaRPr>
          </a:p>
        </p:txBody>
      </p:sp>
      <p:sp>
        <p:nvSpPr>
          <p:cNvPr id="49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>
              <a:solidFill>
                <a:srgbClr val="FFFFFF"/>
              </a:solidFill>
              <a:latin typeface="Nokia Pure Text Light"/>
              <a:cs typeface="Arial" panose="020B0604020202020204" pitchFamily="34" charset="0"/>
            </a:endParaRPr>
          </a:p>
        </p:txBody>
      </p:sp>
      <p:sp>
        <p:nvSpPr>
          <p:cNvPr id="50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 dirty="0">
              <a:solidFill>
                <a:srgbClr val="FFFFFF"/>
              </a:solidFill>
              <a:latin typeface="Nokia Pure Text Light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GB" sz="5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lide Number Placeholder 5"/>
          <p:cNvSpPr txBox="1">
            <a:spLocks/>
          </p:cNvSpPr>
          <p:nvPr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182688-34E5-4CE3-92E4-C88AA8BD9750}" type="slidenum">
              <a:rPr lang="en-US" sz="800" smtClean="0">
                <a:solidFill>
                  <a:srgbClr val="68717A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rgbClr val="68717A"/>
              </a:solidFill>
              <a:cs typeface="Arial" panose="020B0604020202020204" pitchFamily="34" charset="0"/>
            </a:endParaRPr>
          </a:p>
        </p:txBody>
      </p:sp>
      <p:pic>
        <p:nvPicPr>
          <p:cNvPr id="1050" name="Picture 1"/>
          <p:cNvPicPr>
            <a:picLocks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59725" y="4672013"/>
            <a:ext cx="701675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341438" y="4643438"/>
            <a:ext cx="6078537" cy="1222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dirty="0">
                <a:solidFill>
                  <a:srgbClr val="68717A"/>
                </a:solidFill>
                <a:latin typeface="Nokia Pure Text Light"/>
                <a:cs typeface="Arial" charset="0"/>
              </a:rPr>
              <a:t>© Nokia Solutions and Networks 2015   - Technology Vision 2020 </a:t>
            </a:r>
          </a:p>
        </p:txBody>
      </p:sp>
      <p:sp>
        <p:nvSpPr>
          <p:cNvPr id="31" name="Footer Placeholder 29"/>
          <p:cNvSpPr>
            <a:spLocks noGrp="1"/>
          </p:cNvSpPr>
          <p:nvPr>
            <p:ph type="ftr" sz="quarter" idx="3"/>
          </p:nvPr>
        </p:nvSpPr>
        <p:spPr>
          <a:xfrm>
            <a:off x="432000" y="4789325"/>
            <a:ext cx="6080400" cy="1224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>
              <a:defRPr lang="en-US" sz="800" smtClean="0">
                <a:solidFill>
                  <a:schemeClr val="bg2"/>
                </a:solidFill>
                <a:latin typeface="+mn-lt"/>
                <a:cs typeface="Arial" charset="0"/>
              </a:defRPr>
            </a:lvl1pPr>
          </a:lstStyle>
          <a:p>
            <a:r>
              <a:rPr>
                <a:solidFill>
                  <a:srgbClr val="68717A"/>
                </a:solidFill>
              </a:rPr>
              <a:t>Public</a:t>
            </a:r>
            <a:endParaRPr dirty="0">
              <a:solidFill>
                <a:srgbClr val="68717A"/>
              </a:solidFill>
            </a:endParaRPr>
          </a:p>
        </p:txBody>
      </p:sp>
      <p:sp>
        <p:nvSpPr>
          <p:cNvPr id="27" name="Rechteck 44"/>
          <p:cNvSpPr/>
          <p:nvPr userDrawn="1"/>
        </p:nvSpPr>
        <p:spPr>
          <a:xfrm>
            <a:off x="7866939" y="163592"/>
            <a:ext cx="80951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dirty="0">
                <a:solidFill>
                  <a:srgbClr val="A8BBC0"/>
                </a:solidFill>
                <a:latin typeface="Nokia Pure Headline Light"/>
              </a:rPr>
              <a:t>FutureWorks</a:t>
            </a:r>
          </a:p>
        </p:txBody>
      </p:sp>
      <p:sp>
        <p:nvSpPr>
          <p:cNvPr id="5" name="Rechteck 4">
            <a:hlinkClick r:id="rId10" action="ppaction://hlinksldjump"/>
          </p:cNvPr>
          <p:cNvSpPr/>
          <p:nvPr userDrawn="1"/>
        </p:nvSpPr>
        <p:spPr>
          <a:xfrm>
            <a:off x="7596336" y="4408488"/>
            <a:ext cx="1547664" cy="735012"/>
          </a:xfrm>
          <a:prstGeom prst="rect">
            <a:avLst/>
          </a:prstGeom>
          <a:solidFill>
            <a:srgbClr val="124191">
              <a:alpha val="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A8BBC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800" b="1" kern="1200">
          <a:solidFill>
            <a:schemeClr val="tx1"/>
          </a:solidFill>
          <a:latin typeface="+mj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bg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Line 9"/>
          <p:cNvSpPr>
            <a:spLocks noChangeShapeType="1"/>
          </p:cNvSpPr>
          <p:nvPr/>
        </p:nvSpPr>
        <p:spPr bwMode="auto">
          <a:xfrm flipV="1">
            <a:off x="-179388" y="593725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 dirty="0">
              <a:solidFill>
                <a:srgbClr val="124191"/>
              </a:solidFill>
              <a:latin typeface="Nokia Pure Headline Light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 flipV="1">
            <a:off x="-179388" y="49149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7" name="Line 9"/>
          <p:cNvSpPr>
            <a:spLocks noChangeShapeType="1"/>
          </p:cNvSpPr>
          <p:nvPr/>
        </p:nvSpPr>
        <p:spPr bwMode="auto">
          <a:xfrm flipV="1">
            <a:off x="-179388" y="84613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8" name="Line 10"/>
          <p:cNvSpPr>
            <a:spLocks noChangeShapeType="1"/>
          </p:cNvSpPr>
          <p:nvPr/>
        </p:nvSpPr>
        <p:spPr bwMode="auto">
          <a:xfrm flipH="1">
            <a:off x="-179388" y="109220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39" name="Line 12"/>
          <p:cNvSpPr>
            <a:spLocks noChangeShapeType="1"/>
          </p:cNvSpPr>
          <p:nvPr/>
        </p:nvSpPr>
        <p:spPr bwMode="auto">
          <a:xfrm flipV="1">
            <a:off x="-179388" y="4665663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0" name="Line 13"/>
          <p:cNvSpPr>
            <a:spLocks noChangeShapeType="1"/>
          </p:cNvSpPr>
          <p:nvPr/>
        </p:nvSpPr>
        <p:spPr bwMode="auto">
          <a:xfrm flipH="1" flipV="1">
            <a:off x="-179388" y="4400550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1" name="Line 14"/>
          <p:cNvSpPr>
            <a:spLocks noChangeShapeType="1"/>
          </p:cNvSpPr>
          <p:nvPr/>
        </p:nvSpPr>
        <p:spPr bwMode="auto">
          <a:xfrm>
            <a:off x="-179388" y="280988"/>
            <a:ext cx="9502776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2" name="Line 15"/>
          <p:cNvSpPr>
            <a:spLocks noChangeShapeType="1"/>
          </p:cNvSpPr>
          <p:nvPr/>
        </p:nvSpPr>
        <p:spPr bwMode="auto">
          <a:xfrm flipH="1">
            <a:off x="417513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1043" name="Line 17"/>
          <p:cNvSpPr>
            <a:spLocks noChangeShapeType="1"/>
          </p:cNvSpPr>
          <p:nvPr/>
        </p:nvSpPr>
        <p:spPr bwMode="auto">
          <a:xfrm>
            <a:off x="8656638" y="-147638"/>
            <a:ext cx="0" cy="5508626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en-GB">
              <a:solidFill>
                <a:srgbClr val="124191"/>
              </a:solidFill>
              <a:latin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417513" y="279400"/>
            <a:ext cx="82296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17513" y="1089025"/>
            <a:ext cx="8229600" cy="330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1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18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65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145</a:t>
            </a:r>
          </a:p>
        </p:txBody>
      </p:sp>
      <p:sp>
        <p:nvSpPr>
          <p:cNvPr id="43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0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201 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255</a:t>
            </a:r>
          </a:p>
        </p:txBody>
      </p:sp>
      <p:sp>
        <p:nvSpPr>
          <p:cNvPr id="44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104</a:t>
            </a:r>
            <a:b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113</a:t>
            </a:r>
            <a:b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US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122</a:t>
            </a:r>
          </a:p>
        </p:txBody>
      </p:sp>
      <p:sp>
        <p:nvSpPr>
          <p:cNvPr id="45" name="AutoShape 64"/>
          <p:cNvSpPr>
            <a:spLocks noChangeArrowheads="1"/>
          </p:cNvSpPr>
          <p:nvPr/>
        </p:nvSpPr>
        <p:spPr bwMode="auto">
          <a:xfrm>
            <a:off x="291623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216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217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218</a:t>
            </a:r>
          </a:p>
        </p:txBody>
      </p:sp>
      <p:sp>
        <p:nvSpPr>
          <p:cNvPr id="46" name="AutoShape 65"/>
          <p:cNvSpPr>
            <a:spLocks noChangeArrowheads="1"/>
          </p:cNvSpPr>
          <p:nvPr/>
        </p:nvSpPr>
        <p:spPr bwMode="auto">
          <a:xfrm>
            <a:off x="2555875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R 168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G 187</a:t>
            </a:r>
            <a:b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</a:b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 192</a:t>
            </a:r>
          </a:p>
        </p:txBody>
      </p:sp>
      <p:sp>
        <p:nvSpPr>
          <p:cNvPr id="47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r>
              <a:rPr lang="en-GB" sz="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and </a:t>
            </a:r>
            <a:r>
              <a:rPr lang="en-GB" sz="500" b="1" dirty="0">
                <a:solidFill>
                  <a:srgbClr val="FFFFFF"/>
                </a:solidFill>
                <a:latin typeface="Nokia Pure Text Light"/>
                <a:cs typeface="Arial" panose="020B0604020202020204" pitchFamily="34" charset="0"/>
              </a:rPr>
              <a:t>background</a:t>
            </a:r>
            <a:r>
              <a:rPr lang="en-GB" sz="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colors:</a:t>
            </a:r>
          </a:p>
        </p:txBody>
      </p:sp>
      <p:sp>
        <p:nvSpPr>
          <p:cNvPr id="48" name="AutoShape 57"/>
          <p:cNvSpPr>
            <a:spLocks noChangeArrowheads="1"/>
          </p:cNvSpPr>
          <p:nvPr/>
        </p:nvSpPr>
        <p:spPr bwMode="auto">
          <a:xfrm>
            <a:off x="1474788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>
              <a:solidFill>
                <a:srgbClr val="FFFFFF"/>
              </a:solidFill>
              <a:latin typeface="Nokia Pure Text Light"/>
              <a:cs typeface="Arial" panose="020B0604020202020204" pitchFamily="34" charset="0"/>
            </a:endParaRPr>
          </a:p>
        </p:txBody>
      </p:sp>
      <p:sp>
        <p:nvSpPr>
          <p:cNvPr id="49" name="AutoShape 58"/>
          <p:cNvSpPr>
            <a:spLocks noChangeArrowheads="1"/>
          </p:cNvSpPr>
          <p:nvPr/>
        </p:nvSpPr>
        <p:spPr bwMode="auto">
          <a:xfrm>
            <a:off x="1835150" y="5208588"/>
            <a:ext cx="287338" cy="1349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lIns="18000" tIns="252000" rIns="18000" bIns="0"/>
          <a:lstStyle/>
          <a:p>
            <a:pPr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>
              <a:solidFill>
                <a:srgbClr val="FFFFFF"/>
              </a:solidFill>
              <a:latin typeface="Nokia Pure Text Light"/>
              <a:cs typeface="Arial" panose="020B0604020202020204" pitchFamily="34" charset="0"/>
            </a:endParaRPr>
          </a:p>
        </p:txBody>
      </p:sp>
      <p:sp>
        <p:nvSpPr>
          <p:cNvPr id="50" name="AutoShape 59"/>
          <p:cNvSpPr>
            <a:spLocks noChangeArrowheads="1"/>
          </p:cNvSpPr>
          <p:nvPr/>
        </p:nvSpPr>
        <p:spPr bwMode="auto">
          <a:xfrm>
            <a:off x="2195513" y="5208588"/>
            <a:ext cx="287337" cy="134937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lIns="18000" tIns="252000" rIns="18000" bIns="0"/>
          <a:lstStyle/>
          <a:p>
            <a:pPr defTabSz="604647" eaLnBrk="0" fontAlgn="auto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US" sz="500" b="1" dirty="0">
              <a:solidFill>
                <a:srgbClr val="FFFFFF"/>
              </a:solidFill>
              <a:latin typeface="Nokia Pure Text Light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Rectangle 68"/>
          <p:cNvSpPr>
            <a:spLocks noChangeArrowheads="1"/>
          </p:cNvSpPr>
          <p:nvPr/>
        </p:nvSpPr>
        <p:spPr bwMode="auto">
          <a:xfrm>
            <a:off x="647700" y="5208588"/>
            <a:ext cx="792163" cy="134937"/>
          </a:xfrm>
          <a:prstGeom prst="rect">
            <a:avLst/>
          </a:prstGeom>
          <a:noFill/>
          <a:ln>
            <a:noFill/>
          </a:ln>
        </p:spPr>
        <p:txBody>
          <a:bodyPr wrap="none" lIns="18000" tIns="0" rIns="36000" bIns="0" anchor="ctr"/>
          <a:lstStyle/>
          <a:p>
            <a:pPr algn="r" defTabSz="603250" eaLnBrk="0" hangingPunct="0">
              <a:spcBef>
                <a:spcPct val="15000"/>
              </a:spcBef>
              <a:spcAft>
                <a:spcPct val="15000"/>
              </a:spcAft>
              <a:buClr>
                <a:srgbClr val="00C9FF"/>
              </a:buClr>
              <a:defRPr/>
            </a:pPr>
            <a:endParaRPr lang="en-GB" sz="5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lide Number Placeholder 5"/>
          <p:cNvSpPr txBox="1">
            <a:spLocks/>
          </p:cNvSpPr>
          <p:nvPr/>
        </p:nvSpPr>
        <p:spPr>
          <a:xfrm>
            <a:off x="433388" y="4643438"/>
            <a:ext cx="144462" cy="138112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9182688-34E5-4CE3-92E4-C88AA8BD9750}" type="slidenum">
              <a:rPr lang="en-US" sz="800" smtClean="0">
                <a:solidFill>
                  <a:srgbClr val="68717A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solidFill>
                <a:srgbClr val="68717A"/>
              </a:solidFill>
              <a:cs typeface="Arial" panose="020B0604020202020204" pitchFamily="34" charset="0"/>
            </a:endParaRPr>
          </a:p>
        </p:txBody>
      </p:sp>
      <p:pic>
        <p:nvPicPr>
          <p:cNvPr id="1050" name="Picture 1"/>
          <p:cNvPicPr>
            <a:picLocks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59725" y="4672013"/>
            <a:ext cx="701675" cy="11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341438" y="4643438"/>
            <a:ext cx="6078537" cy="1222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US" sz="800" dirty="0">
                <a:solidFill>
                  <a:srgbClr val="68717A"/>
                </a:solidFill>
                <a:latin typeface="Nokia Pure Text Light"/>
                <a:cs typeface="Arial" charset="0"/>
              </a:rPr>
              <a:t>© Nokia Solutions and Networks 2015   - Technology Vision 2020 </a:t>
            </a:r>
          </a:p>
        </p:txBody>
      </p:sp>
      <p:sp>
        <p:nvSpPr>
          <p:cNvPr id="31" name="Footer Placeholder 29"/>
          <p:cNvSpPr>
            <a:spLocks noGrp="1"/>
          </p:cNvSpPr>
          <p:nvPr>
            <p:ph type="ftr" sz="quarter" idx="3"/>
          </p:nvPr>
        </p:nvSpPr>
        <p:spPr>
          <a:xfrm>
            <a:off x="432000" y="4789325"/>
            <a:ext cx="6080400" cy="1224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>
              <a:defRPr lang="en-US" sz="800" smtClean="0">
                <a:solidFill>
                  <a:schemeClr val="bg2"/>
                </a:solidFill>
                <a:latin typeface="+mn-lt"/>
                <a:cs typeface="Arial" charset="0"/>
              </a:defRPr>
            </a:lvl1pPr>
          </a:lstStyle>
          <a:p>
            <a:r>
              <a:rPr>
                <a:solidFill>
                  <a:srgbClr val="68717A"/>
                </a:solidFill>
              </a:rPr>
              <a:t>Public</a:t>
            </a:r>
            <a:endParaRPr dirty="0">
              <a:solidFill>
                <a:srgbClr val="68717A"/>
              </a:solidFill>
            </a:endParaRPr>
          </a:p>
        </p:txBody>
      </p:sp>
      <p:sp>
        <p:nvSpPr>
          <p:cNvPr id="27" name="Rechteck 44"/>
          <p:cNvSpPr/>
          <p:nvPr userDrawn="1"/>
        </p:nvSpPr>
        <p:spPr>
          <a:xfrm>
            <a:off x="7866939" y="163592"/>
            <a:ext cx="80951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200" dirty="0">
                <a:solidFill>
                  <a:srgbClr val="A8BBC0"/>
                </a:solidFill>
                <a:latin typeface="Nokia Pure Headline Light"/>
              </a:rPr>
              <a:t>FutureWorks</a:t>
            </a:r>
          </a:p>
        </p:txBody>
      </p:sp>
      <p:sp>
        <p:nvSpPr>
          <p:cNvPr id="5" name="Rechteck 4">
            <a:hlinkClick r:id="rId10" action="ppaction://hlinksldjump"/>
          </p:cNvPr>
          <p:cNvSpPr/>
          <p:nvPr userDrawn="1"/>
        </p:nvSpPr>
        <p:spPr>
          <a:xfrm>
            <a:off x="7596336" y="4408488"/>
            <a:ext cx="1547664" cy="735012"/>
          </a:xfrm>
          <a:prstGeom prst="rect">
            <a:avLst/>
          </a:prstGeom>
          <a:solidFill>
            <a:srgbClr val="124191">
              <a:alpha val="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0000" bIns="90000" rtlCol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A8BBC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</p:sldLayoutIdLst>
  <p:hf sldNum="0"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800" b="1" kern="1200">
          <a:solidFill>
            <a:schemeClr val="tx1"/>
          </a:solidFill>
          <a:latin typeface="+mj-lt"/>
          <a:ea typeface="ヒラギノ角ゴ Pro W3" charset="0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ヒラギノ角ゴ Pro W3" charset="0"/>
          <a:cs typeface="Arial" pitchFamily="34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b="1">
          <a:solidFill>
            <a:schemeClr val="bg2"/>
          </a:solidFill>
          <a:latin typeface="Arial" charset="0"/>
          <a:ea typeface="ヒラギノ角ゴ Pro W3" charset="0"/>
        </a:defRPr>
      </a:lvl9pPr>
    </p:titleStyle>
    <p:bodyStyle>
      <a:lvl1pPr marL="230188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3200" kern="1200">
          <a:solidFill>
            <a:schemeClr val="bg2"/>
          </a:solidFill>
          <a:latin typeface="+mn-lt"/>
          <a:ea typeface="ヒラギノ角ゴ Pro W3" charset="0"/>
          <a:cs typeface="ヒラギノ角ゴ Pro W3" charset="0"/>
        </a:defRPr>
      </a:lvl1pPr>
      <a:lvl2pPr marL="458788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8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2pPr>
      <a:lvl3pPr marL="684213" indent="-225425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4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3pPr>
      <a:lvl4pPr marL="912813" indent="-228600" algn="l" defTabSz="457200" rtl="0" eaLnBrk="1" fontAlgn="base" hangingPunct="1">
        <a:spcBef>
          <a:spcPct val="0"/>
        </a:spcBef>
        <a:spcAft>
          <a:spcPts val="600"/>
        </a:spcAft>
        <a:buFont typeface="Lucida Grande"/>
        <a:buChar char="-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4pPr>
      <a:lvl5pPr marL="1143000" indent="-230188" algn="l" defTabSz="457200" rtl="0" eaLnBrk="1" fontAlgn="base" hangingPunct="1">
        <a:spcBef>
          <a:spcPct val="0"/>
        </a:spcBef>
        <a:spcAft>
          <a:spcPts val="600"/>
        </a:spcAft>
        <a:buFont typeface="Arial" charset="0"/>
        <a:buChar char="•"/>
        <a:defRPr sz="2000" kern="1200">
          <a:solidFill>
            <a:schemeClr val="bg2"/>
          </a:solidFill>
          <a:latin typeface="+mn-lt"/>
          <a:ea typeface="ヒラギノ角ゴ Pro W3" charset="0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2.sv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30.png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3.jpeg"/><Relationship Id="rId11" Type="http://schemas.openxmlformats.org/officeDocument/2006/relationships/image" Target="../media/image37.png"/><Relationship Id="rId5" Type="http://schemas.openxmlformats.org/officeDocument/2006/relationships/image" Target="../media/image32.sv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22363" y="563044"/>
            <a:ext cx="8244000" cy="731049"/>
          </a:xfrm>
        </p:spPr>
        <p:txBody>
          <a:bodyPr/>
          <a:lstStyle/>
          <a:p>
            <a:pPr eaLnBrk="1" hangingPunct="1"/>
            <a:r>
              <a:rPr lang="en-US" sz="4000" dirty="0">
                <a:ea typeface="ヒラギノ角ゴ Pro W3"/>
                <a:cs typeface="ヒラギノ角ゴ Pro W3"/>
              </a:rPr>
              <a:t>Euphoria Hackathon On SEP Platform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25120" y="2999730"/>
            <a:ext cx="1515206" cy="468350"/>
          </a:xfrm>
        </p:spPr>
        <p:txBody>
          <a:bodyPr/>
          <a:lstStyle/>
          <a:p>
            <a:pPr marL="0" indent="0" eaLnBrk="1" hangingPunct="1">
              <a:buFont typeface="Arial" pitchFamily="34" charset="0"/>
              <a:buNone/>
              <a:defRPr/>
            </a:pPr>
            <a:r>
              <a:rPr lang="en-GB" sz="1800" dirty="0"/>
              <a:t>25-10-2021</a:t>
            </a:r>
          </a:p>
        </p:txBody>
      </p:sp>
      <p:sp>
        <p:nvSpPr>
          <p:cNvPr id="2" name="Rectangle 1"/>
          <p:cNvSpPr/>
          <p:nvPr/>
        </p:nvSpPr>
        <p:spPr>
          <a:xfrm>
            <a:off x="307997" y="1167247"/>
            <a:ext cx="8413640" cy="1574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89">
              <a:lnSpc>
                <a:spcPct val="140000"/>
              </a:lnSpc>
              <a:spcBef>
                <a:spcPts val="1200"/>
              </a:spcBef>
            </a:pPr>
            <a:r>
              <a:rPr lang="en-US" sz="2000" b="1" dirty="0">
                <a:solidFill>
                  <a:srgbClr val="FFFFFF"/>
                </a:solidFill>
                <a:latin typeface="Nokia Pure Headline Ultra Light" pitchFamily="34" charset="0"/>
              </a:rPr>
              <a:t>Idea Name : </a:t>
            </a:r>
            <a:r>
              <a:rPr lang="en-US" sz="2000" dirty="0">
                <a:solidFill>
                  <a:srgbClr val="FFFFFF"/>
                </a:solidFill>
                <a:latin typeface="Nokia Pure Headline Ultra Light" pitchFamily="34" charset="0"/>
              </a:rPr>
              <a:t>xApps API Usage monitoring via  SEP dashboard &amp; Scaling Control</a:t>
            </a:r>
          </a:p>
          <a:p>
            <a:pPr defTabSz="457189">
              <a:lnSpc>
                <a:spcPct val="140000"/>
              </a:lnSpc>
              <a:spcBef>
                <a:spcPts val="1200"/>
              </a:spcBef>
            </a:pPr>
            <a:r>
              <a:rPr lang="en-US" b="1" dirty="0">
                <a:solidFill>
                  <a:srgbClr val="FFFFFF"/>
                </a:solidFill>
                <a:latin typeface="Nokia Pure Headline Ultra Light" pitchFamily="34" charset="0"/>
              </a:rPr>
              <a:t>BU : </a:t>
            </a:r>
            <a:r>
              <a:rPr lang="en-US" dirty="0">
                <a:solidFill>
                  <a:srgbClr val="FFFFFF"/>
                </a:solidFill>
                <a:latin typeface="Nokia Pure Headline Ultra Light" pitchFamily="34" charset="0"/>
              </a:rPr>
              <a:t>MN-ECP-SEP </a:t>
            </a:r>
          </a:p>
          <a:p>
            <a:pPr defTabSz="457189">
              <a:lnSpc>
                <a:spcPct val="140000"/>
              </a:lnSpc>
              <a:spcBef>
                <a:spcPts val="1200"/>
              </a:spcBef>
            </a:pPr>
            <a:r>
              <a:rPr lang="en-US" b="1" dirty="0">
                <a:solidFill>
                  <a:srgbClr val="FFFFFF"/>
                </a:solidFill>
                <a:latin typeface="Nokia Pure Headline Ultra Light" pitchFamily="34" charset="0"/>
              </a:rPr>
              <a:t>Team Name </a:t>
            </a:r>
            <a:r>
              <a:rPr lang="en-US" dirty="0">
                <a:solidFill>
                  <a:srgbClr val="FFFFFF"/>
                </a:solidFill>
                <a:latin typeface="Nokia Pure Headline Ultra Light" pitchFamily="34" charset="0"/>
              </a:rPr>
              <a:t>: A-Team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868" y="197520"/>
            <a:ext cx="807244" cy="731048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084FE2A-7664-45CA-9838-7B93B58459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532750"/>
              </p:ext>
            </p:extLst>
          </p:nvPr>
        </p:nvGraphicFramePr>
        <p:xfrm>
          <a:off x="2597798" y="3371645"/>
          <a:ext cx="1416632" cy="130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857680" imgH="2863800" progId="Paint.Picture">
                  <p:embed/>
                </p:oleObj>
              </mc:Choice>
              <mc:Fallback>
                <p:oleObj name="Bitmap Image" r:id="rId4" imgW="2857680" imgH="2863800" progId="Paint.Pictur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084FE2A-7664-45CA-9838-7B93B58459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7798" y="3371645"/>
                        <a:ext cx="1416632" cy="1302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6E66E69-CF18-4228-A2FF-73B609BF68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000"/>
                    </a14:imgEffect>
                    <a14:imgEffect>
                      <a14:brightnessContrast bright="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5552" y="3325735"/>
            <a:ext cx="1416632" cy="13010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9D296C-6C9C-432E-81B1-707C60A141EB}"/>
              </a:ext>
            </a:extLst>
          </p:cNvPr>
          <p:cNvSpPr txBox="1"/>
          <p:nvPr/>
        </p:nvSpPr>
        <p:spPr>
          <a:xfrm>
            <a:off x="2288805" y="4561422"/>
            <a:ext cx="1653409" cy="447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defTabSz="457189">
              <a:lnSpc>
                <a:spcPct val="140000"/>
              </a:lnSpc>
              <a:spcBef>
                <a:spcPts val="0"/>
              </a:spcBef>
            </a:pPr>
            <a:r>
              <a:rPr lang="en-IN" sz="1800" dirty="0">
                <a:solidFill>
                  <a:srgbClr val="FFFFFF"/>
                </a:solidFill>
                <a:latin typeface="Nokia Pure Headline Ultra Light" pitchFamily="34" charset="0"/>
              </a:rPr>
              <a:t>Ram Misra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AD19BE-F010-45B2-8550-713519DEB09E}"/>
              </a:ext>
            </a:extLst>
          </p:cNvPr>
          <p:cNvSpPr txBox="1"/>
          <p:nvPr/>
        </p:nvSpPr>
        <p:spPr>
          <a:xfrm>
            <a:off x="3794257" y="4561423"/>
            <a:ext cx="1819038" cy="447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defTabSz="457189">
              <a:lnSpc>
                <a:spcPct val="140000"/>
              </a:lnSpc>
              <a:spcBef>
                <a:spcPts val="0"/>
              </a:spcBef>
            </a:pPr>
            <a:r>
              <a:rPr lang="en-IN" sz="1800" dirty="0">
                <a:solidFill>
                  <a:srgbClr val="FFFFFF"/>
                </a:solidFill>
                <a:latin typeface="Nokia Pure Headline Ultra Light" pitchFamily="34" charset="0"/>
              </a:rPr>
              <a:t>Supriya Pal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6E0784-4C66-4D23-BA61-E9A29BC67E7A}"/>
              </a:ext>
            </a:extLst>
          </p:cNvPr>
          <p:cNvSpPr txBox="1"/>
          <p:nvPr/>
        </p:nvSpPr>
        <p:spPr>
          <a:xfrm>
            <a:off x="5516446" y="4568380"/>
            <a:ext cx="1515206" cy="447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defTabSz="457189">
              <a:lnSpc>
                <a:spcPct val="140000"/>
              </a:lnSpc>
              <a:spcBef>
                <a:spcPts val="0"/>
              </a:spcBef>
            </a:pPr>
            <a:r>
              <a:rPr lang="en-IN" sz="1800" dirty="0">
                <a:solidFill>
                  <a:srgbClr val="FFFFFF"/>
                </a:solidFill>
                <a:latin typeface="Nokia Pure Headline Ultra Light" pitchFamily="34" charset="0"/>
              </a:rPr>
              <a:t>Srinidhi</a:t>
            </a:r>
            <a:endParaRPr lang="en-US" sz="1800" dirty="0">
              <a:solidFill>
                <a:srgbClr val="FFFFFF"/>
              </a:solidFill>
              <a:latin typeface="Nokia Pure Headline Ultra Light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8F092B-216C-47E7-A9C1-C29ABF6843EE}"/>
              </a:ext>
            </a:extLst>
          </p:cNvPr>
          <p:cNvSpPr txBox="1"/>
          <p:nvPr/>
        </p:nvSpPr>
        <p:spPr>
          <a:xfrm>
            <a:off x="6934803" y="4498229"/>
            <a:ext cx="2570309" cy="447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defTabSz="457189">
              <a:lnSpc>
                <a:spcPct val="140000"/>
              </a:lnSpc>
              <a:spcBef>
                <a:spcPts val="0"/>
              </a:spcBef>
            </a:pPr>
            <a:r>
              <a:rPr lang="en-US" sz="1800" dirty="0" err="1">
                <a:solidFill>
                  <a:srgbClr val="FFFFFF"/>
                </a:solidFill>
                <a:latin typeface="Nokia Pure Headline Ultra Light" pitchFamily="34" charset="0"/>
              </a:rPr>
              <a:t>Prabhuswamy</a:t>
            </a:r>
            <a:endParaRPr lang="en-US" sz="1800" dirty="0">
              <a:solidFill>
                <a:srgbClr val="FFFFFF"/>
              </a:solidFill>
              <a:latin typeface="Nokia Pure Headline Ultra Light" pitchFamily="34" charset="0"/>
            </a:endParaRPr>
          </a:p>
        </p:txBody>
      </p:sp>
      <p:pic>
        <p:nvPicPr>
          <p:cNvPr id="5" name="Picture 4" descr="A picture containing wall, person, indoor, clothing&#10;&#10;Description automatically generated">
            <a:extLst>
              <a:ext uri="{FF2B5EF4-FFF2-40B4-BE49-F238E27FC236}">
                <a16:creationId xmlns:a16="http://schemas.microsoft.com/office/drawing/2014/main" id="{C4D85905-A260-4A53-AF01-90CCA24A90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9546" y="3333904"/>
            <a:ext cx="1425202" cy="1302463"/>
          </a:xfrm>
          <a:prstGeom prst="rect">
            <a:avLst/>
          </a:prstGeom>
        </p:spPr>
      </p:pic>
      <p:pic>
        <p:nvPicPr>
          <p:cNvPr id="16" name="Picture 1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BFA88698-DEB9-405E-BDE3-7F8DE3C893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8140" y="3345664"/>
            <a:ext cx="1412951" cy="129286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2">
            <a:extLst>
              <a:ext uri="{FF2B5EF4-FFF2-40B4-BE49-F238E27FC236}">
                <a16:creationId xmlns:a16="http://schemas.microsoft.com/office/drawing/2014/main" id="{047473AB-1167-4E07-A6DF-A447253A6599}"/>
              </a:ext>
            </a:extLst>
          </p:cNvPr>
          <p:cNvSpPr txBox="1">
            <a:spLocks/>
          </p:cNvSpPr>
          <p:nvPr/>
        </p:nvSpPr>
        <p:spPr>
          <a:xfrm>
            <a:off x="84611" y="92809"/>
            <a:ext cx="8229600" cy="436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marR="0" lvl="0" indent="0" defTabSz="685800" eaLnBrk="1" fontAlgn="auto" latinLnBrk="0" hangingPunct="1">
              <a:lnSpc>
                <a:spcPct val="90000"/>
              </a:lnSpc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DaunPenh" panose="020B0604020202020204" pitchFamily="2" charset="0"/>
              </a:defRPr>
            </a:lvl1pPr>
          </a:lstStyle>
          <a:p>
            <a:r>
              <a:rPr lang="en-US" dirty="0"/>
              <a:t>Background of our Idea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F129C4-FBA7-4201-8014-F7A650BD33D2}"/>
              </a:ext>
            </a:extLst>
          </p:cNvPr>
          <p:cNvSpPr/>
          <p:nvPr/>
        </p:nvSpPr>
        <p:spPr>
          <a:xfrm>
            <a:off x="657091" y="569284"/>
            <a:ext cx="3643396" cy="310024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IN" sz="900" b="1" dirty="0">
              <a:solidFill>
                <a:srgbClr val="1D1D1B"/>
              </a:solidFill>
              <a:latin typeface="la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62569-8E40-4B13-B2EB-6910AED36B2F}"/>
              </a:ext>
            </a:extLst>
          </p:cNvPr>
          <p:cNvSpPr txBox="1"/>
          <p:nvPr/>
        </p:nvSpPr>
        <p:spPr>
          <a:xfrm>
            <a:off x="657091" y="546371"/>
            <a:ext cx="9557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SEP Cluster</a:t>
            </a:r>
            <a:endParaRPr lang="en-IN" sz="1050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412EAC3-0F89-4B25-9AA1-D5EB19D2B3B0}"/>
              </a:ext>
            </a:extLst>
          </p:cNvPr>
          <p:cNvSpPr/>
          <p:nvPr/>
        </p:nvSpPr>
        <p:spPr>
          <a:xfrm>
            <a:off x="1046976" y="2484361"/>
            <a:ext cx="611770" cy="36942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Mediation xApp1</a:t>
            </a:r>
            <a:endParaRPr kumimoji="0" lang="en-IN" sz="900" b="1" i="0" u="none" strike="noStrike" kern="120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62023FF-8D19-4DB7-B72A-6259248FA11D}"/>
              </a:ext>
            </a:extLst>
          </p:cNvPr>
          <p:cNvSpPr/>
          <p:nvPr/>
        </p:nvSpPr>
        <p:spPr>
          <a:xfrm>
            <a:off x="1766779" y="2484361"/>
            <a:ext cx="611770" cy="36942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Mediation xApp2</a:t>
            </a:r>
            <a:endParaRPr kumimoji="0" lang="en-IN" sz="900" b="1" i="0" u="none" strike="noStrike" kern="120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8D1508-5558-4781-9526-329DC2D81170}"/>
              </a:ext>
            </a:extLst>
          </p:cNvPr>
          <p:cNvSpPr/>
          <p:nvPr/>
        </p:nvSpPr>
        <p:spPr>
          <a:xfrm>
            <a:off x="2487541" y="2476364"/>
            <a:ext cx="611770" cy="36942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Mediation xApp3</a:t>
            </a:r>
            <a:endParaRPr kumimoji="0" lang="en-IN" sz="900" b="1" i="0" u="none" strike="noStrike" kern="120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4A728B-C3BB-406C-94B1-7F8DD3D53293}"/>
              </a:ext>
            </a:extLst>
          </p:cNvPr>
          <p:cNvSpPr txBox="1"/>
          <p:nvPr/>
        </p:nvSpPr>
        <p:spPr>
          <a:xfrm>
            <a:off x="3096139" y="256261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25027A-02E7-49AF-98EC-075AD7E3543C}"/>
              </a:ext>
            </a:extLst>
          </p:cNvPr>
          <p:cNvSpPr/>
          <p:nvPr/>
        </p:nvSpPr>
        <p:spPr>
          <a:xfrm>
            <a:off x="844816" y="2918646"/>
            <a:ext cx="3263170" cy="328000"/>
          </a:xfrm>
          <a:prstGeom prst="rect">
            <a:avLst/>
          </a:prstGeom>
          <a:ln>
            <a:solidFill>
              <a:srgbClr val="8FE6FD"/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SEP Platform Service</a:t>
            </a:r>
            <a:endParaRPr lang="en-IN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CD10E3F-7EE8-4167-AC6B-063FF4B687F8}"/>
              </a:ext>
            </a:extLst>
          </p:cNvPr>
          <p:cNvSpPr/>
          <p:nvPr/>
        </p:nvSpPr>
        <p:spPr>
          <a:xfrm>
            <a:off x="844816" y="3278719"/>
            <a:ext cx="3263170" cy="328000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Kubernetes</a:t>
            </a:r>
            <a:endParaRPr lang="en-IN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C6E773-2093-4768-BC30-CE409958C628}"/>
              </a:ext>
            </a:extLst>
          </p:cNvPr>
          <p:cNvGrpSpPr/>
          <p:nvPr/>
        </p:nvGrpSpPr>
        <p:grpSpPr>
          <a:xfrm>
            <a:off x="1717011" y="1542982"/>
            <a:ext cx="722191" cy="387616"/>
            <a:chOff x="4059220" y="987439"/>
            <a:chExt cx="988012" cy="57702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669CB20-A24F-4F6A-AD18-2F025652C99D}"/>
                </a:ext>
              </a:extLst>
            </p:cNvPr>
            <p:cNvGrpSpPr/>
            <p:nvPr/>
          </p:nvGrpSpPr>
          <p:grpSpPr>
            <a:xfrm>
              <a:off x="4060181" y="995122"/>
              <a:ext cx="987051" cy="569338"/>
              <a:chOff x="1633888" y="2904565"/>
              <a:chExt cx="963315" cy="569338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B774F91-C4EB-46D8-A032-9B4E2377D6EA}"/>
                  </a:ext>
                </a:extLst>
              </p:cNvPr>
              <p:cNvSpPr/>
              <p:nvPr/>
            </p:nvSpPr>
            <p:spPr>
              <a:xfrm>
                <a:off x="1633888" y="2904565"/>
                <a:ext cx="963315" cy="569338"/>
              </a:xfrm>
              <a:prstGeom prst="rect">
                <a:avLst/>
              </a:prstGeom>
              <a:ln>
                <a:solidFill>
                  <a:srgbClr val="8FE6FD"/>
                </a:solidFill>
              </a:ln>
              <a:effectLst>
                <a:glow rad="127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5" name="Graphic 64" descr="Transfer">
                <a:extLst>
                  <a:ext uri="{FF2B5EF4-FFF2-40B4-BE49-F238E27FC236}">
                    <a16:creationId xmlns:a16="http://schemas.microsoft.com/office/drawing/2014/main" id="{FB051454-532F-4B43-A819-D81A20D38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1974628" y="3051790"/>
                <a:ext cx="246220" cy="368476"/>
              </a:xfrm>
              <a:prstGeom prst="rect">
                <a:avLst/>
              </a:prstGeom>
            </p:spPr>
          </p:pic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274812D-A24A-4D17-8A7D-FF540055611D}"/>
                </a:ext>
              </a:extLst>
            </p:cNvPr>
            <p:cNvSpPr txBox="1"/>
            <p:nvPr/>
          </p:nvSpPr>
          <p:spPr>
            <a:xfrm>
              <a:off x="4059220" y="987439"/>
              <a:ext cx="987052" cy="183268"/>
            </a:xfrm>
            <a:prstGeom prst="rect">
              <a:avLst/>
            </a:prstGeom>
            <a:solidFill>
              <a:srgbClr val="92DFFC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SEP API Gateway</a:t>
              </a:r>
              <a:endParaRPr kumimoji="0" lang="en-IN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28" name="Picture 4" descr="The Top 21 Grafana Dashboards &amp; Visualisations | Logit.io">
            <a:extLst>
              <a:ext uri="{FF2B5EF4-FFF2-40B4-BE49-F238E27FC236}">
                <a16:creationId xmlns:a16="http://schemas.microsoft.com/office/drawing/2014/main" id="{6F0D9EAA-A502-46A8-9C4B-0743C4FEC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606" y="2103022"/>
            <a:ext cx="667381" cy="51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C2A21CB-1658-4F10-B58F-EEAE640EC1CA}"/>
              </a:ext>
            </a:extLst>
          </p:cNvPr>
          <p:cNvCxnSpPr>
            <a:cxnSpLocks/>
            <a:stCxn id="1028" idx="2"/>
          </p:cNvCxnSpPr>
          <p:nvPr/>
        </p:nvCxnSpPr>
        <p:spPr>
          <a:xfrm>
            <a:off x="3774297" y="2616427"/>
            <a:ext cx="0" cy="302219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7CD301FC-00DF-4390-965F-76D2EED113A8}"/>
              </a:ext>
            </a:extLst>
          </p:cNvPr>
          <p:cNvSpPr/>
          <p:nvPr/>
        </p:nvSpPr>
        <p:spPr>
          <a:xfrm>
            <a:off x="1107290" y="856593"/>
            <a:ext cx="611770" cy="36942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Usecase xApp1</a:t>
            </a:r>
            <a:endParaRPr kumimoji="0" lang="en-IN" sz="900" b="1" i="0" u="none" strike="noStrike" kern="120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2BCC329-6FB7-4B7A-9296-F0AFAD7DDDA0}"/>
              </a:ext>
            </a:extLst>
          </p:cNvPr>
          <p:cNvSpPr/>
          <p:nvPr/>
        </p:nvSpPr>
        <p:spPr>
          <a:xfrm>
            <a:off x="1827093" y="856593"/>
            <a:ext cx="611770" cy="36942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Usecase xApp2</a:t>
            </a:r>
            <a:endParaRPr kumimoji="0" lang="en-IN" sz="900" b="1" i="0" u="none" strike="noStrike" kern="120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4B9523-6071-4D04-ACA9-FF060A1E7086}"/>
              </a:ext>
            </a:extLst>
          </p:cNvPr>
          <p:cNvGrpSpPr/>
          <p:nvPr/>
        </p:nvGrpSpPr>
        <p:grpSpPr>
          <a:xfrm>
            <a:off x="541390" y="4067635"/>
            <a:ext cx="684842" cy="637935"/>
            <a:chOff x="78365" y="3473286"/>
            <a:chExt cx="1110703" cy="1345006"/>
          </a:xfrm>
        </p:grpSpPr>
        <p:grpSp>
          <p:nvGrpSpPr>
            <p:cNvPr id="75" name="Group 46">
              <a:extLst>
                <a:ext uri="{FF2B5EF4-FFF2-40B4-BE49-F238E27FC236}">
                  <a16:creationId xmlns:a16="http://schemas.microsoft.com/office/drawing/2014/main" id="{6AE1EA37-2936-4E7F-BB86-FA262DBF28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1600" y="3473286"/>
              <a:ext cx="557468" cy="714617"/>
              <a:chOff x="5217001" y="1410176"/>
              <a:chExt cx="819150" cy="1198562"/>
            </a:xfrm>
          </p:grpSpPr>
          <p:sp>
            <p:nvSpPr>
              <p:cNvPr id="76" name="Freeform 1414">
                <a:extLst>
                  <a:ext uri="{FF2B5EF4-FFF2-40B4-BE49-F238E27FC236}">
                    <a16:creationId xmlns:a16="http://schemas.microsoft.com/office/drawing/2014/main" id="{2F0F3D94-042F-4129-BAFC-E2CD1B23BE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4026" y="1737201"/>
                <a:ext cx="165100" cy="163512"/>
              </a:xfrm>
              <a:custGeom>
                <a:avLst/>
                <a:gdLst>
                  <a:gd name="T0" fmla="*/ 21 w 25"/>
                  <a:gd name="T1" fmla="*/ 21 h 25"/>
                  <a:gd name="T2" fmla="*/ 5 w 25"/>
                  <a:gd name="T3" fmla="*/ 21 h 25"/>
                  <a:gd name="T4" fmla="*/ 5 w 25"/>
                  <a:gd name="T5" fmla="*/ 4 h 25"/>
                  <a:gd name="T6" fmla="*/ 21 w 25"/>
                  <a:gd name="T7" fmla="*/ 4 h 25"/>
                  <a:gd name="T8" fmla="*/ 21 w 25"/>
                  <a:gd name="T9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21" y="21"/>
                    </a:moveTo>
                    <a:cubicBezTo>
                      <a:pt x="16" y="25"/>
                      <a:pt x="9" y="25"/>
                      <a:pt x="5" y="21"/>
                    </a:cubicBezTo>
                    <a:cubicBezTo>
                      <a:pt x="0" y="16"/>
                      <a:pt x="0" y="9"/>
                      <a:pt x="5" y="4"/>
                    </a:cubicBezTo>
                    <a:cubicBezTo>
                      <a:pt x="9" y="0"/>
                      <a:pt x="16" y="0"/>
                      <a:pt x="21" y="4"/>
                    </a:cubicBezTo>
                    <a:cubicBezTo>
                      <a:pt x="25" y="9"/>
                      <a:pt x="25" y="16"/>
                      <a:pt x="21" y="21"/>
                    </a:cubicBezTo>
                    <a:close/>
                  </a:path>
                </a:pathLst>
              </a:custGeom>
              <a:noFill/>
              <a:ln w="28575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Arial" charset="0"/>
                  <a:ea typeface="ヒラギノ角ゴ Pro W3"/>
                  <a:cs typeface="ヒラギノ角ゴ Pro W3"/>
                </a:endParaRPr>
              </a:p>
            </p:txBody>
          </p:sp>
          <p:sp>
            <p:nvSpPr>
              <p:cNvPr id="79" name="Freeform 1415">
                <a:extLst>
                  <a:ext uri="{FF2B5EF4-FFF2-40B4-BE49-F238E27FC236}">
                    <a16:creationId xmlns:a16="http://schemas.microsoft.com/office/drawing/2014/main" id="{60CFEA07-8D44-4EE0-8D42-AA7C21C46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239" y="1973738"/>
                <a:ext cx="320675" cy="635000"/>
              </a:xfrm>
              <a:custGeom>
                <a:avLst/>
                <a:gdLst>
                  <a:gd name="T0" fmla="*/ 0 w 202"/>
                  <a:gd name="T1" fmla="*/ 400 h 400"/>
                  <a:gd name="T2" fmla="*/ 103 w 202"/>
                  <a:gd name="T3" fmla="*/ 0 h 400"/>
                  <a:gd name="T4" fmla="*/ 202 w 202"/>
                  <a:gd name="T5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2" h="400">
                    <a:moveTo>
                      <a:pt x="0" y="400"/>
                    </a:moveTo>
                    <a:lnTo>
                      <a:pt x="103" y="0"/>
                    </a:lnTo>
                    <a:lnTo>
                      <a:pt x="202" y="400"/>
                    </a:lnTo>
                  </a:path>
                </a:pathLst>
              </a:custGeom>
              <a:noFill/>
              <a:ln w="28575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Arial" charset="0"/>
                  <a:ea typeface="ヒラギノ角ゴ Pro W3"/>
                  <a:cs typeface="ヒラギノ角ゴ Pro W3"/>
                </a:endParaRPr>
              </a:p>
            </p:txBody>
          </p:sp>
          <p:sp>
            <p:nvSpPr>
              <p:cNvPr id="80" name="Freeform 1416">
                <a:extLst>
                  <a:ext uri="{FF2B5EF4-FFF2-40B4-BE49-F238E27FC236}">
                    <a16:creationId xmlns:a16="http://schemas.microsoft.com/office/drawing/2014/main" id="{4F3AAE6E-EC99-4366-8AD5-C293338B0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7001" y="1410176"/>
                <a:ext cx="819150" cy="733425"/>
              </a:xfrm>
              <a:custGeom>
                <a:avLst/>
                <a:gdLst>
                  <a:gd name="T0" fmla="*/ 100 w 125"/>
                  <a:gd name="T1" fmla="*/ 112 h 112"/>
                  <a:gd name="T2" fmla="*/ 125 w 125"/>
                  <a:gd name="T3" fmla="*/ 63 h 112"/>
                  <a:gd name="T4" fmla="*/ 63 w 125"/>
                  <a:gd name="T5" fmla="*/ 0 h 112"/>
                  <a:gd name="T6" fmla="*/ 0 w 125"/>
                  <a:gd name="T7" fmla="*/ 63 h 112"/>
                  <a:gd name="T8" fmla="*/ 26 w 125"/>
                  <a:gd name="T9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12">
                    <a:moveTo>
                      <a:pt x="100" y="112"/>
                    </a:moveTo>
                    <a:cubicBezTo>
                      <a:pt x="115" y="101"/>
                      <a:pt x="125" y="83"/>
                      <a:pt x="125" y="63"/>
                    </a:cubicBezTo>
                    <a:cubicBezTo>
                      <a:pt x="125" y="28"/>
                      <a:pt x="97" y="0"/>
                      <a:pt x="63" y="0"/>
                    </a:cubicBezTo>
                    <a:cubicBezTo>
                      <a:pt x="28" y="0"/>
                      <a:pt x="0" y="28"/>
                      <a:pt x="0" y="63"/>
                    </a:cubicBezTo>
                    <a:cubicBezTo>
                      <a:pt x="0" y="83"/>
                      <a:pt x="10" y="101"/>
                      <a:pt x="26" y="112"/>
                    </a:cubicBezTo>
                  </a:path>
                </a:pathLst>
              </a:custGeom>
              <a:noFill/>
              <a:ln w="28575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Arial" charset="0"/>
                  <a:ea typeface="ヒラギノ角ゴ Pro W3"/>
                  <a:cs typeface="ヒラギノ角ゴ Pro W3"/>
                </a:endParaRPr>
              </a:p>
            </p:txBody>
          </p:sp>
          <p:sp>
            <p:nvSpPr>
              <p:cNvPr id="81" name="Freeform 1417">
                <a:extLst>
                  <a:ext uri="{FF2B5EF4-FFF2-40B4-BE49-F238E27FC236}">
                    <a16:creationId xmlns:a16="http://schemas.microsoft.com/office/drawing/2014/main" id="{F50C69D2-642F-461F-8725-93088E3D55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6864" y="1587976"/>
                <a:ext cx="479425" cy="425450"/>
              </a:xfrm>
              <a:custGeom>
                <a:avLst/>
                <a:gdLst>
                  <a:gd name="T0" fmla="*/ 59 w 73"/>
                  <a:gd name="T1" fmla="*/ 65 h 65"/>
                  <a:gd name="T2" fmla="*/ 73 w 73"/>
                  <a:gd name="T3" fmla="*/ 36 h 65"/>
                  <a:gd name="T4" fmla="*/ 37 w 73"/>
                  <a:gd name="T5" fmla="*/ 0 h 65"/>
                  <a:gd name="T6" fmla="*/ 0 w 73"/>
                  <a:gd name="T7" fmla="*/ 36 h 65"/>
                  <a:gd name="T8" fmla="*/ 14 w 73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5">
                    <a:moveTo>
                      <a:pt x="59" y="65"/>
                    </a:moveTo>
                    <a:cubicBezTo>
                      <a:pt x="68" y="58"/>
                      <a:pt x="73" y="48"/>
                      <a:pt x="73" y="36"/>
                    </a:cubicBezTo>
                    <a:cubicBezTo>
                      <a:pt x="73" y="16"/>
                      <a:pt x="57" y="0"/>
                      <a:pt x="37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48"/>
                      <a:pt x="5" y="58"/>
                      <a:pt x="14" y="65"/>
                    </a:cubicBezTo>
                  </a:path>
                </a:pathLst>
              </a:custGeom>
              <a:noFill/>
              <a:ln w="28575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Arial" charset="0"/>
                  <a:ea typeface="ヒラギノ角ゴ Pro W3"/>
                  <a:cs typeface="ヒラギノ角ゴ Pro W3"/>
                </a:endParaRPr>
              </a:p>
            </p:txBody>
          </p:sp>
          <p:sp>
            <p:nvSpPr>
              <p:cNvPr id="82" name="Line 46">
                <a:extLst>
                  <a:ext uri="{FF2B5EF4-FFF2-40B4-BE49-F238E27FC236}">
                    <a16:creationId xmlns:a16="http://schemas.microsoft.com/office/drawing/2014/main" id="{82C30A65-5831-4B58-9630-408EE242EA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44026" y="2195988"/>
                <a:ext cx="131763" cy="138112"/>
              </a:xfrm>
              <a:prstGeom prst="line">
                <a:avLst/>
              </a:prstGeom>
              <a:noFill/>
              <a:ln w="28575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Arial" charset="0"/>
                  <a:ea typeface="ヒラギノ角ゴ Pro W3"/>
                  <a:cs typeface="ヒラギノ角ゴ Pro W3"/>
                </a:endParaRPr>
              </a:p>
            </p:txBody>
          </p:sp>
          <p:sp>
            <p:nvSpPr>
              <p:cNvPr id="83" name="Line 47">
                <a:extLst>
                  <a:ext uri="{FF2B5EF4-FFF2-40B4-BE49-F238E27FC236}">
                    <a16:creationId xmlns:a16="http://schemas.microsoft.com/office/drawing/2014/main" id="{A19A4B45-DE02-4B4C-B74E-9F257ACA46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72589" y="2326163"/>
                <a:ext cx="242888" cy="282575"/>
              </a:xfrm>
              <a:prstGeom prst="line">
                <a:avLst/>
              </a:prstGeom>
              <a:noFill/>
              <a:ln w="28575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Arial" charset="0"/>
                  <a:ea typeface="ヒラギノ角ゴ Pro W3"/>
                  <a:cs typeface="ヒラギノ角ゴ Pro W3"/>
                </a:endParaRPr>
              </a:p>
            </p:txBody>
          </p:sp>
          <p:sp>
            <p:nvSpPr>
              <p:cNvPr id="85" name="Line 48">
                <a:extLst>
                  <a:ext uri="{FF2B5EF4-FFF2-40B4-BE49-F238E27FC236}">
                    <a16:creationId xmlns:a16="http://schemas.microsoft.com/office/drawing/2014/main" id="{967E1392-8CF7-4E40-A7C7-05A50EC283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577364" y="2195988"/>
                <a:ext cx="131763" cy="138112"/>
              </a:xfrm>
              <a:prstGeom prst="line">
                <a:avLst/>
              </a:prstGeom>
              <a:noFill/>
              <a:ln w="28575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Arial" charset="0"/>
                  <a:ea typeface="ヒラギノ角ゴ Pro W3"/>
                  <a:cs typeface="ヒラギノ角ゴ Pro W3"/>
                </a:endParaRPr>
              </a:p>
            </p:txBody>
          </p:sp>
          <p:sp>
            <p:nvSpPr>
              <p:cNvPr id="86" name="Line 49">
                <a:extLst>
                  <a:ext uri="{FF2B5EF4-FFF2-40B4-BE49-F238E27FC236}">
                    <a16:creationId xmlns:a16="http://schemas.microsoft.com/office/drawing/2014/main" id="{8C8AE5E3-069A-4074-A23A-7752AF82B8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537676" y="2326163"/>
                <a:ext cx="249238" cy="282575"/>
              </a:xfrm>
              <a:prstGeom prst="line">
                <a:avLst/>
              </a:prstGeom>
              <a:noFill/>
              <a:ln w="28575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Arial" charset="0"/>
                  <a:ea typeface="ヒラギノ角ゴ Pro W3"/>
                  <a:cs typeface="ヒラギノ角ゴ Pro W3"/>
                </a:endParaRPr>
              </a:p>
            </p:txBody>
          </p:sp>
        </p:grpSp>
        <p:grpSp>
          <p:nvGrpSpPr>
            <p:cNvPr id="87" name="Group 46">
              <a:extLst>
                <a:ext uri="{FF2B5EF4-FFF2-40B4-BE49-F238E27FC236}">
                  <a16:creationId xmlns:a16="http://schemas.microsoft.com/office/drawing/2014/main" id="{FBE9E00E-B5DE-421D-92E5-8367AFFFF0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365" y="3750614"/>
              <a:ext cx="557468" cy="714617"/>
              <a:chOff x="5217001" y="1410176"/>
              <a:chExt cx="819150" cy="1198562"/>
            </a:xfrm>
          </p:grpSpPr>
          <p:sp>
            <p:nvSpPr>
              <p:cNvPr id="88" name="Freeform 1414">
                <a:extLst>
                  <a:ext uri="{FF2B5EF4-FFF2-40B4-BE49-F238E27FC236}">
                    <a16:creationId xmlns:a16="http://schemas.microsoft.com/office/drawing/2014/main" id="{711ABAAE-3BA4-43D5-911D-B950D95B7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4026" y="1737201"/>
                <a:ext cx="165100" cy="163512"/>
              </a:xfrm>
              <a:custGeom>
                <a:avLst/>
                <a:gdLst>
                  <a:gd name="T0" fmla="*/ 21 w 25"/>
                  <a:gd name="T1" fmla="*/ 21 h 25"/>
                  <a:gd name="T2" fmla="*/ 5 w 25"/>
                  <a:gd name="T3" fmla="*/ 21 h 25"/>
                  <a:gd name="T4" fmla="*/ 5 w 25"/>
                  <a:gd name="T5" fmla="*/ 4 h 25"/>
                  <a:gd name="T6" fmla="*/ 21 w 25"/>
                  <a:gd name="T7" fmla="*/ 4 h 25"/>
                  <a:gd name="T8" fmla="*/ 21 w 25"/>
                  <a:gd name="T9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21" y="21"/>
                    </a:moveTo>
                    <a:cubicBezTo>
                      <a:pt x="16" y="25"/>
                      <a:pt x="9" y="25"/>
                      <a:pt x="5" y="21"/>
                    </a:cubicBezTo>
                    <a:cubicBezTo>
                      <a:pt x="0" y="16"/>
                      <a:pt x="0" y="9"/>
                      <a:pt x="5" y="4"/>
                    </a:cubicBezTo>
                    <a:cubicBezTo>
                      <a:pt x="9" y="0"/>
                      <a:pt x="16" y="0"/>
                      <a:pt x="21" y="4"/>
                    </a:cubicBezTo>
                    <a:cubicBezTo>
                      <a:pt x="25" y="9"/>
                      <a:pt x="25" y="16"/>
                      <a:pt x="21" y="21"/>
                    </a:cubicBezTo>
                    <a:close/>
                  </a:path>
                </a:pathLst>
              </a:custGeom>
              <a:noFill/>
              <a:ln w="28575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Arial" charset="0"/>
                  <a:ea typeface="ヒラギノ角ゴ Pro W3"/>
                  <a:cs typeface="ヒラギノ角ゴ Pro W3"/>
                </a:endParaRPr>
              </a:p>
            </p:txBody>
          </p:sp>
          <p:sp>
            <p:nvSpPr>
              <p:cNvPr id="89" name="Freeform 1415">
                <a:extLst>
                  <a:ext uri="{FF2B5EF4-FFF2-40B4-BE49-F238E27FC236}">
                    <a16:creationId xmlns:a16="http://schemas.microsoft.com/office/drawing/2014/main" id="{B5A13D9C-A501-41AD-B4F6-D7460BAAF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239" y="1973738"/>
                <a:ext cx="320675" cy="635000"/>
              </a:xfrm>
              <a:custGeom>
                <a:avLst/>
                <a:gdLst>
                  <a:gd name="T0" fmla="*/ 0 w 202"/>
                  <a:gd name="T1" fmla="*/ 400 h 400"/>
                  <a:gd name="T2" fmla="*/ 103 w 202"/>
                  <a:gd name="T3" fmla="*/ 0 h 400"/>
                  <a:gd name="T4" fmla="*/ 202 w 202"/>
                  <a:gd name="T5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2" h="400">
                    <a:moveTo>
                      <a:pt x="0" y="400"/>
                    </a:moveTo>
                    <a:lnTo>
                      <a:pt x="103" y="0"/>
                    </a:lnTo>
                    <a:lnTo>
                      <a:pt x="202" y="400"/>
                    </a:lnTo>
                  </a:path>
                </a:pathLst>
              </a:custGeom>
              <a:noFill/>
              <a:ln w="28575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Arial" charset="0"/>
                  <a:ea typeface="ヒラギノ角ゴ Pro W3"/>
                  <a:cs typeface="ヒラギノ角ゴ Pro W3"/>
                </a:endParaRPr>
              </a:p>
            </p:txBody>
          </p:sp>
          <p:sp>
            <p:nvSpPr>
              <p:cNvPr id="90" name="Freeform 1416">
                <a:extLst>
                  <a:ext uri="{FF2B5EF4-FFF2-40B4-BE49-F238E27FC236}">
                    <a16:creationId xmlns:a16="http://schemas.microsoft.com/office/drawing/2014/main" id="{07D0B462-2A36-4BE9-BBE5-76BC5A9AF2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7001" y="1410176"/>
                <a:ext cx="819150" cy="733425"/>
              </a:xfrm>
              <a:custGeom>
                <a:avLst/>
                <a:gdLst>
                  <a:gd name="T0" fmla="*/ 100 w 125"/>
                  <a:gd name="T1" fmla="*/ 112 h 112"/>
                  <a:gd name="T2" fmla="*/ 125 w 125"/>
                  <a:gd name="T3" fmla="*/ 63 h 112"/>
                  <a:gd name="T4" fmla="*/ 63 w 125"/>
                  <a:gd name="T5" fmla="*/ 0 h 112"/>
                  <a:gd name="T6" fmla="*/ 0 w 125"/>
                  <a:gd name="T7" fmla="*/ 63 h 112"/>
                  <a:gd name="T8" fmla="*/ 26 w 125"/>
                  <a:gd name="T9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12">
                    <a:moveTo>
                      <a:pt x="100" y="112"/>
                    </a:moveTo>
                    <a:cubicBezTo>
                      <a:pt x="115" y="101"/>
                      <a:pt x="125" y="83"/>
                      <a:pt x="125" y="63"/>
                    </a:cubicBezTo>
                    <a:cubicBezTo>
                      <a:pt x="125" y="28"/>
                      <a:pt x="97" y="0"/>
                      <a:pt x="63" y="0"/>
                    </a:cubicBezTo>
                    <a:cubicBezTo>
                      <a:pt x="28" y="0"/>
                      <a:pt x="0" y="28"/>
                      <a:pt x="0" y="63"/>
                    </a:cubicBezTo>
                    <a:cubicBezTo>
                      <a:pt x="0" y="83"/>
                      <a:pt x="10" y="101"/>
                      <a:pt x="26" y="112"/>
                    </a:cubicBezTo>
                  </a:path>
                </a:pathLst>
              </a:custGeom>
              <a:noFill/>
              <a:ln w="28575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Arial" charset="0"/>
                  <a:ea typeface="ヒラギノ角ゴ Pro W3"/>
                  <a:cs typeface="ヒラギノ角ゴ Pro W3"/>
                </a:endParaRPr>
              </a:p>
            </p:txBody>
          </p:sp>
          <p:sp>
            <p:nvSpPr>
              <p:cNvPr id="91" name="Freeform 1417">
                <a:extLst>
                  <a:ext uri="{FF2B5EF4-FFF2-40B4-BE49-F238E27FC236}">
                    <a16:creationId xmlns:a16="http://schemas.microsoft.com/office/drawing/2014/main" id="{57ECBD8B-6623-4540-BC26-AAB0E5EAD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6864" y="1587976"/>
                <a:ext cx="479425" cy="425450"/>
              </a:xfrm>
              <a:custGeom>
                <a:avLst/>
                <a:gdLst>
                  <a:gd name="T0" fmla="*/ 59 w 73"/>
                  <a:gd name="T1" fmla="*/ 65 h 65"/>
                  <a:gd name="T2" fmla="*/ 73 w 73"/>
                  <a:gd name="T3" fmla="*/ 36 h 65"/>
                  <a:gd name="T4" fmla="*/ 37 w 73"/>
                  <a:gd name="T5" fmla="*/ 0 h 65"/>
                  <a:gd name="T6" fmla="*/ 0 w 73"/>
                  <a:gd name="T7" fmla="*/ 36 h 65"/>
                  <a:gd name="T8" fmla="*/ 14 w 73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5">
                    <a:moveTo>
                      <a:pt x="59" y="65"/>
                    </a:moveTo>
                    <a:cubicBezTo>
                      <a:pt x="68" y="58"/>
                      <a:pt x="73" y="48"/>
                      <a:pt x="73" y="36"/>
                    </a:cubicBezTo>
                    <a:cubicBezTo>
                      <a:pt x="73" y="16"/>
                      <a:pt x="57" y="0"/>
                      <a:pt x="37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48"/>
                      <a:pt x="5" y="58"/>
                      <a:pt x="14" y="65"/>
                    </a:cubicBezTo>
                  </a:path>
                </a:pathLst>
              </a:custGeom>
              <a:noFill/>
              <a:ln w="28575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Arial" charset="0"/>
                  <a:ea typeface="ヒラギノ角ゴ Pro W3"/>
                  <a:cs typeface="ヒラギノ角ゴ Pro W3"/>
                </a:endParaRPr>
              </a:p>
            </p:txBody>
          </p:sp>
          <p:sp>
            <p:nvSpPr>
              <p:cNvPr id="92" name="Line 46">
                <a:extLst>
                  <a:ext uri="{FF2B5EF4-FFF2-40B4-BE49-F238E27FC236}">
                    <a16:creationId xmlns:a16="http://schemas.microsoft.com/office/drawing/2014/main" id="{A2266771-D142-4249-9A57-68774C642A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44026" y="2195988"/>
                <a:ext cx="131763" cy="138112"/>
              </a:xfrm>
              <a:prstGeom prst="line">
                <a:avLst/>
              </a:prstGeom>
              <a:noFill/>
              <a:ln w="28575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Arial" charset="0"/>
                  <a:ea typeface="ヒラギノ角ゴ Pro W3"/>
                  <a:cs typeface="ヒラギノ角ゴ Pro W3"/>
                </a:endParaRPr>
              </a:p>
            </p:txBody>
          </p:sp>
          <p:sp>
            <p:nvSpPr>
              <p:cNvPr id="93" name="Line 47">
                <a:extLst>
                  <a:ext uri="{FF2B5EF4-FFF2-40B4-BE49-F238E27FC236}">
                    <a16:creationId xmlns:a16="http://schemas.microsoft.com/office/drawing/2014/main" id="{669F7C9F-8B48-43B6-BB5F-0F9C422D4F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72589" y="2326163"/>
                <a:ext cx="242888" cy="282575"/>
              </a:xfrm>
              <a:prstGeom prst="line">
                <a:avLst/>
              </a:prstGeom>
              <a:noFill/>
              <a:ln w="28575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Arial" charset="0"/>
                  <a:ea typeface="ヒラギノ角ゴ Pro W3"/>
                  <a:cs typeface="ヒラギノ角ゴ Pro W3"/>
                </a:endParaRPr>
              </a:p>
            </p:txBody>
          </p:sp>
          <p:sp>
            <p:nvSpPr>
              <p:cNvPr id="94" name="Line 48">
                <a:extLst>
                  <a:ext uri="{FF2B5EF4-FFF2-40B4-BE49-F238E27FC236}">
                    <a16:creationId xmlns:a16="http://schemas.microsoft.com/office/drawing/2014/main" id="{6D0AF010-C8AC-4B2E-A674-81145C0FCB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577364" y="2195988"/>
                <a:ext cx="131763" cy="138112"/>
              </a:xfrm>
              <a:prstGeom prst="line">
                <a:avLst/>
              </a:prstGeom>
              <a:noFill/>
              <a:ln w="28575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Arial" charset="0"/>
                  <a:ea typeface="ヒラギノ角ゴ Pro W3"/>
                  <a:cs typeface="ヒラギノ角ゴ Pro W3"/>
                </a:endParaRPr>
              </a:p>
            </p:txBody>
          </p:sp>
          <p:sp>
            <p:nvSpPr>
              <p:cNvPr id="95" name="Line 49">
                <a:extLst>
                  <a:ext uri="{FF2B5EF4-FFF2-40B4-BE49-F238E27FC236}">
                    <a16:creationId xmlns:a16="http://schemas.microsoft.com/office/drawing/2014/main" id="{22690FA0-A0AB-4613-888B-CBDEF8F618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537676" y="2326163"/>
                <a:ext cx="249238" cy="282575"/>
              </a:xfrm>
              <a:prstGeom prst="line">
                <a:avLst/>
              </a:prstGeom>
              <a:noFill/>
              <a:ln w="28575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Arial" charset="0"/>
                  <a:ea typeface="ヒラギノ角ゴ Pro W3"/>
                  <a:cs typeface="ヒラギノ角ゴ Pro W3"/>
                </a:endParaRPr>
              </a:p>
            </p:txBody>
          </p:sp>
        </p:grpSp>
        <p:grpSp>
          <p:nvGrpSpPr>
            <p:cNvPr id="96" name="Group 46">
              <a:extLst>
                <a:ext uri="{FF2B5EF4-FFF2-40B4-BE49-F238E27FC236}">
                  <a16:creationId xmlns:a16="http://schemas.microsoft.com/office/drawing/2014/main" id="{644A2867-FB46-409A-AC1F-201AD8C5CF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0855" y="4103675"/>
              <a:ext cx="557468" cy="714617"/>
              <a:chOff x="5217001" y="1410176"/>
              <a:chExt cx="819150" cy="1198562"/>
            </a:xfrm>
          </p:grpSpPr>
          <p:sp>
            <p:nvSpPr>
              <p:cNvPr id="99" name="Freeform 1414">
                <a:extLst>
                  <a:ext uri="{FF2B5EF4-FFF2-40B4-BE49-F238E27FC236}">
                    <a16:creationId xmlns:a16="http://schemas.microsoft.com/office/drawing/2014/main" id="{FF874285-58CA-4164-88E7-F3A4035ED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4026" y="1737201"/>
                <a:ext cx="165100" cy="163512"/>
              </a:xfrm>
              <a:custGeom>
                <a:avLst/>
                <a:gdLst>
                  <a:gd name="T0" fmla="*/ 21 w 25"/>
                  <a:gd name="T1" fmla="*/ 21 h 25"/>
                  <a:gd name="T2" fmla="*/ 5 w 25"/>
                  <a:gd name="T3" fmla="*/ 21 h 25"/>
                  <a:gd name="T4" fmla="*/ 5 w 25"/>
                  <a:gd name="T5" fmla="*/ 4 h 25"/>
                  <a:gd name="T6" fmla="*/ 21 w 25"/>
                  <a:gd name="T7" fmla="*/ 4 h 25"/>
                  <a:gd name="T8" fmla="*/ 21 w 25"/>
                  <a:gd name="T9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21" y="21"/>
                    </a:moveTo>
                    <a:cubicBezTo>
                      <a:pt x="16" y="25"/>
                      <a:pt x="9" y="25"/>
                      <a:pt x="5" y="21"/>
                    </a:cubicBezTo>
                    <a:cubicBezTo>
                      <a:pt x="0" y="16"/>
                      <a:pt x="0" y="9"/>
                      <a:pt x="5" y="4"/>
                    </a:cubicBezTo>
                    <a:cubicBezTo>
                      <a:pt x="9" y="0"/>
                      <a:pt x="16" y="0"/>
                      <a:pt x="21" y="4"/>
                    </a:cubicBezTo>
                    <a:cubicBezTo>
                      <a:pt x="25" y="9"/>
                      <a:pt x="25" y="16"/>
                      <a:pt x="21" y="21"/>
                    </a:cubicBezTo>
                    <a:close/>
                  </a:path>
                </a:pathLst>
              </a:custGeom>
              <a:noFill/>
              <a:ln w="28575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Arial" charset="0"/>
                  <a:ea typeface="ヒラギノ角ゴ Pro W3"/>
                  <a:cs typeface="ヒラギノ角ゴ Pro W3"/>
                </a:endParaRPr>
              </a:p>
            </p:txBody>
          </p:sp>
          <p:sp>
            <p:nvSpPr>
              <p:cNvPr id="100" name="Freeform 1415">
                <a:extLst>
                  <a:ext uri="{FF2B5EF4-FFF2-40B4-BE49-F238E27FC236}">
                    <a16:creationId xmlns:a16="http://schemas.microsoft.com/office/drawing/2014/main" id="{2C7C37E0-E9DE-42AF-A7D6-34DA925DB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6239" y="1973738"/>
                <a:ext cx="320675" cy="635000"/>
              </a:xfrm>
              <a:custGeom>
                <a:avLst/>
                <a:gdLst>
                  <a:gd name="T0" fmla="*/ 0 w 202"/>
                  <a:gd name="T1" fmla="*/ 400 h 400"/>
                  <a:gd name="T2" fmla="*/ 103 w 202"/>
                  <a:gd name="T3" fmla="*/ 0 h 400"/>
                  <a:gd name="T4" fmla="*/ 202 w 202"/>
                  <a:gd name="T5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2" h="400">
                    <a:moveTo>
                      <a:pt x="0" y="400"/>
                    </a:moveTo>
                    <a:lnTo>
                      <a:pt x="103" y="0"/>
                    </a:lnTo>
                    <a:lnTo>
                      <a:pt x="202" y="400"/>
                    </a:lnTo>
                  </a:path>
                </a:pathLst>
              </a:custGeom>
              <a:noFill/>
              <a:ln w="28575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Arial" charset="0"/>
                  <a:ea typeface="ヒラギノ角ゴ Pro W3"/>
                  <a:cs typeface="ヒラギノ角ゴ Pro W3"/>
                </a:endParaRPr>
              </a:p>
            </p:txBody>
          </p:sp>
          <p:sp>
            <p:nvSpPr>
              <p:cNvPr id="101" name="Freeform 1416">
                <a:extLst>
                  <a:ext uri="{FF2B5EF4-FFF2-40B4-BE49-F238E27FC236}">
                    <a16:creationId xmlns:a16="http://schemas.microsoft.com/office/drawing/2014/main" id="{7660A1FC-DBB3-4CDC-AA3D-713C06EEB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7001" y="1410176"/>
                <a:ext cx="819150" cy="733425"/>
              </a:xfrm>
              <a:custGeom>
                <a:avLst/>
                <a:gdLst>
                  <a:gd name="T0" fmla="*/ 100 w 125"/>
                  <a:gd name="T1" fmla="*/ 112 h 112"/>
                  <a:gd name="T2" fmla="*/ 125 w 125"/>
                  <a:gd name="T3" fmla="*/ 63 h 112"/>
                  <a:gd name="T4" fmla="*/ 63 w 125"/>
                  <a:gd name="T5" fmla="*/ 0 h 112"/>
                  <a:gd name="T6" fmla="*/ 0 w 125"/>
                  <a:gd name="T7" fmla="*/ 63 h 112"/>
                  <a:gd name="T8" fmla="*/ 26 w 125"/>
                  <a:gd name="T9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12">
                    <a:moveTo>
                      <a:pt x="100" y="112"/>
                    </a:moveTo>
                    <a:cubicBezTo>
                      <a:pt x="115" y="101"/>
                      <a:pt x="125" y="83"/>
                      <a:pt x="125" y="63"/>
                    </a:cubicBezTo>
                    <a:cubicBezTo>
                      <a:pt x="125" y="28"/>
                      <a:pt x="97" y="0"/>
                      <a:pt x="63" y="0"/>
                    </a:cubicBezTo>
                    <a:cubicBezTo>
                      <a:pt x="28" y="0"/>
                      <a:pt x="0" y="28"/>
                      <a:pt x="0" y="63"/>
                    </a:cubicBezTo>
                    <a:cubicBezTo>
                      <a:pt x="0" y="83"/>
                      <a:pt x="10" y="101"/>
                      <a:pt x="26" y="112"/>
                    </a:cubicBezTo>
                  </a:path>
                </a:pathLst>
              </a:custGeom>
              <a:noFill/>
              <a:ln w="28575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Arial" charset="0"/>
                  <a:ea typeface="ヒラギノ角ゴ Pro W3"/>
                  <a:cs typeface="ヒラギノ角ゴ Pro W3"/>
                </a:endParaRPr>
              </a:p>
            </p:txBody>
          </p:sp>
          <p:sp>
            <p:nvSpPr>
              <p:cNvPr id="102" name="Freeform 1417">
                <a:extLst>
                  <a:ext uri="{FF2B5EF4-FFF2-40B4-BE49-F238E27FC236}">
                    <a16:creationId xmlns:a16="http://schemas.microsoft.com/office/drawing/2014/main" id="{EFA66614-3083-4B17-B9A1-C1DD8E370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6864" y="1587976"/>
                <a:ext cx="479425" cy="425450"/>
              </a:xfrm>
              <a:custGeom>
                <a:avLst/>
                <a:gdLst>
                  <a:gd name="T0" fmla="*/ 59 w 73"/>
                  <a:gd name="T1" fmla="*/ 65 h 65"/>
                  <a:gd name="T2" fmla="*/ 73 w 73"/>
                  <a:gd name="T3" fmla="*/ 36 h 65"/>
                  <a:gd name="T4" fmla="*/ 37 w 73"/>
                  <a:gd name="T5" fmla="*/ 0 h 65"/>
                  <a:gd name="T6" fmla="*/ 0 w 73"/>
                  <a:gd name="T7" fmla="*/ 36 h 65"/>
                  <a:gd name="T8" fmla="*/ 14 w 73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5">
                    <a:moveTo>
                      <a:pt x="59" y="65"/>
                    </a:moveTo>
                    <a:cubicBezTo>
                      <a:pt x="68" y="58"/>
                      <a:pt x="73" y="48"/>
                      <a:pt x="73" y="36"/>
                    </a:cubicBezTo>
                    <a:cubicBezTo>
                      <a:pt x="73" y="16"/>
                      <a:pt x="57" y="0"/>
                      <a:pt x="37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48"/>
                      <a:pt x="5" y="58"/>
                      <a:pt x="14" y="65"/>
                    </a:cubicBezTo>
                  </a:path>
                </a:pathLst>
              </a:custGeom>
              <a:noFill/>
              <a:ln w="28575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Arial" charset="0"/>
                  <a:ea typeface="ヒラギノ角ゴ Pro W3"/>
                  <a:cs typeface="ヒラギノ角ゴ Pro W3"/>
                </a:endParaRPr>
              </a:p>
            </p:txBody>
          </p:sp>
          <p:sp>
            <p:nvSpPr>
              <p:cNvPr id="103" name="Line 46">
                <a:extLst>
                  <a:ext uri="{FF2B5EF4-FFF2-40B4-BE49-F238E27FC236}">
                    <a16:creationId xmlns:a16="http://schemas.microsoft.com/office/drawing/2014/main" id="{62BE4308-FFFE-4E3A-8889-0035263DB7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544026" y="2195988"/>
                <a:ext cx="131763" cy="138112"/>
              </a:xfrm>
              <a:prstGeom prst="line">
                <a:avLst/>
              </a:prstGeom>
              <a:noFill/>
              <a:ln w="28575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Arial" charset="0"/>
                  <a:ea typeface="ヒラギノ角ゴ Pro W3"/>
                  <a:cs typeface="ヒラギノ角ゴ Pro W3"/>
                </a:endParaRPr>
              </a:p>
            </p:txBody>
          </p:sp>
          <p:sp>
            <p:nvSpPr>
              <p:cNvPr id="104" name="Line 47">
                <a:extLst>
                  <a:ext uri="{FF2B5EF4-FFF2-40B4-BE49-F238E27FC236}">
                    <a16:creationId xmlns:a16="http://schemas.microsoft.com/office/drawing/2014/main" id="{E94E6397-174B-4484-AE0D-4E7A0E8DD4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72589" y="2326163"/>
                <a:ext cx="242888" cy="282575"/>
              </a:xfrm>
              <a:prstGeom prst="line">
                <a:avLst/>
              </a:prstGeom>
              <a:noFill/>
              <a:ln w="28575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Arial" charset="0"/>
                  <a:ea typeface="ヒラギノ角ゴ Pro W3"/>
                  <a:cs typeface="ヒラギノ角ゴ Pro W3"/>
                </a:endParaRPr>
              </a:p>
            </p:txBody>
          </p:sp>
          <p:sp>
            <p:nvSpPr>
              <p:cNvPr id="105" name="Line 48">
                <a:extLst>
                  <a:ext uri="{FF2B5EF4-FFF2-40B4-BE49-F238E27FC236}">
                    <a16:creationId xmlns:a16="http://schemas.microsoft.com/office/drawing/2014/main" id="{66790AF1-7379-48D8-ADBF-477C35FF40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577364" y="2195988"/>
                <a:ext cx="131763" cy="138112"/>
              </a:xfrm>
              <a:prstGeom prst="line">
                <a:avLst/>
              </a:prstGeom>
              <a:noFill/>
              <a:ln w="28575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Arial" charset="0"/>
                  <a:ea typeface="ヒラギノ角ゴ Pro W3"/>
                  <a:cs typeface="ヒラギノ角ゴ Pro W3"/>
                </a:endParaRPr>
              </a:p>
            </p:txBody>
          </p:sp>
          <p:sp>
            <p:nvSpPr>
              <p:cNvPr id="107" name="Line 49">
                <a:extLst>
                  <a:ext uri="{FF2B5EF4-FFF2-40B4-BE49-F238E27FC236}">
                    <a16:creationId xmlns:a16="http://schemas.microsoft.com/office/drawing/2014/main" id="{743433CB-B439-467D-AB79-5F16758B4D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537676" y="2326163"/>
                <a:ext cx="249238" cy="282575"/>
              </a:xfrm>
              <a:prstGeom prst="line">
                <a:avLst/>
              </a:prstGeom>
              <a:noFill/>
              <a:ln w="28575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1pPr>
                <a:lvl2pPr marL="4572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2pPr>
                <a:lvl3pPr marL="9144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3pPr>
                <a:lvl4pPr marL="1371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4pPr>
                <a:lvl5pPr marL="18288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ヒラギノ角ゴ Pro W3"/>
                    <a:cs typeface="ヒラギノ角ゴ Pro W3"/>
                  </a:defRPr>
                </a:lvl9pPr>
              </a:lstStyle>
              <a:p>
                <a:pPr marL="0" marR="0" lvl="0" indent="0" algn="l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24191"/>
                  </a:solidFill>
                  <a:effectLst/>
                  <a:uLnTx/>
                  <a:uFillTx/>
                  <a:latin typeface="Arial" charset="0"/>
                  <a:ea typeface="ヒラギノ角ゴ Pro W3"/>
                  <a:cs typeface="ヒラギノ角ゴ Pro W3"/>
                </a:endParaRPr>
              </a:p>
            </p:txBody>
          </p:sp>
        </p:grp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69D3EB70-85F3-414F-A9BA-304C21672AAE}"/>
              </a:ext>
            </a:extLst>
          </p:cNvPr>
          <p:cNvGrpSpPr/>
          <p:nvPr/>
        </p:nvGrpSpPr>
        <p:grpSpPr>
          <a:xfrm>
            <a:off x="3368627" y="3895983"/>
            <a:ext cx="1290337" cy="856673"/>
            <a:chOff x="3903412" y="3806526"/>
            <a:chExt cx="1846259" cy="1048627"/>
          </a:xfrm>
        </p:grpSpPr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88BB4732-7211-46F6-A25D-54D3F9BBB81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85585" y="3882373"/>
              <a:ext cx="1387118" cy="780876"/>
            </a:xfrm>
            <a:custGeom>
              <a:avLst/>
              <a:gdLst>
                <a:gd name="T0" fmla="*/ 26 w 76"/>
                <a:gd name="T1" fmla="*/ 17 h 46"/>
                <a:gd name="T2" fmla="*/ 16 w 76"/>
                <a:gd name="T3" fmla="*/ 13 h 46"/>
                <a:gd name="T4" fmla="*/ 0 w 76"/>
                <a:gd name="T5" fmla="*/ 30 h 46"/>
                <a:gd name="T6" fmla="*/ 16 w 76"/>
                <a:gd name="T7" fmla="*/ 46 h 46"/>
                <a:gd name="T8" fmla="*/ 59 w 76"/>
                <a:gd name="T9" fmla="*/ 46 h 46"/>
                <a:gd name="T10" fmla="*/ 60 w 76"/>
                <a:gd name="T11" fmla="*/ 46 h 46"/>
                <a:gd name="T12" fmla="*/ 76 w 76"/>
                <a:gd name="T13" fmla="*/ 31 h 46"/>
                <a:gd name="T14" fmla="*/ 63 w 76"/>
                <a:gd name="T15" fmla="*/ 15 h 46"/>
                <a:gd name="T16" fmla="*/ 59 w 76"/>
                <a:gd name="T17" fmla="*/ 15 h 46"/>
                <a:gd name="T18" fmla="*/ 60 w 76"/>
                <a:gd name="T19" fmla="*/ 20 h 46"/>
                <a:gd name="T20" fmla="*/ 38 w 76"/>
                <a:gd name="T21" fmla="*/ 0 h 46"/>
                <a:gd name="T22" fmla="*/ 16 w 76"/>
                <a:gd name="T23" fmla="*/ 1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46">
                  <a:moveTo>
                    <a:pt x="26" y="17"/>
                  </a:moveTo>
                  <a:cubicBezTo>
                    <a:pt x="23" y="15"/>
                    <a:pt x="20" y="13"/>
                    <a:pt x="16" y="13"/>
                  </a:cubicBezTo>
                  <a:cubicBezTo>
                    <a:pt x="7" y="13"/>
                    <a:pt x="0" y="21"/>
                    <a:pt x="0" y="30"/>
                  </a:cubicBezTo>
                  <a:cubicBezTo>
                    <a:pt x="0" y="39"/>
                    <a:pt x="7" y="46"/>
                    <a:pt x="16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9" y="46"/>
                    <a:pt x="76" y="39"/>
                    <a:pt x="76" y="31"/>
                  </a:cubicBezTo>
                  <a:cubicBezTo>
                    <a:pt x="76" y="23"/>
                    <a:pt x="70" y="16"/>
                    <a:pt x="63" y="15"/>
                  </a:cubicBezTo>
                  <a:cubicBezTo>
                    <a:pt x="63" y="15"/>
                    <a:pt x="61" y="15"/>
                    <a:pt x="59" y="15"/>
                  </a:cubicBezTo>
                  <a:moveTo>
                    <a:pt x="60" y="20"/>
                  </a:moveTo>
                  <a:cubicBezTo>
                    <a:pt x="59" y="9"/>
                    <a:pt x="49" y="0"/>
                    <a:pt x="38" y="0"/>
                  </a:cubicBezTo>
                  <a:cubicBezTo>
                    <a:pt x="28" y="0"/>
                    <a:pt x="20" y="5"/>
                    <a:pt x="16" y="13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1550" tIns="71550" rIns="71550" bIns="7155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388"/>
              <a:endParaRPr lang="en-GB" sz="1100">
                <a:solidFill>
                  <a:srgbClr val="FFFFFF"/>
                </a:solidFill>
                <a:latin typeface="Nokia Pure Text Light"/>
              </a:endParaRPr>
            </a:p>
          </p:txBody>
        </p:sp>
        <p:pic>
          <p:nvPicPr>
            <p:cNvPr id="109" name="Picture 4" descr="\\DML-NAS\DML_Data\1 Live Jobs\Nokia\19044 - Nokia brand Site\MASTER TEMPLATES\Network graphics\PNGs\Network Graphic Final PNGs\4 arrows-100x100mm_RGB_2.png">
              <a:extLst>
                <a:ext uri="{FF2B5EF4-FFF2-40B4-BE49-F238E27FC236}">
                  <a16:creationId xmlns:a16="http://schemas.microsoft.com/office/drawing/2014/main" id="{A0742F53-4142-4BFB-B08B-0FD4F32408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bg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3412" y="4311026"/>
              <a:ext cx="324453" cy="323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5" descr="\\DML-NAS\DML_Data\1 Live Jobs\Nokia\19044 - Nokia brand Site\MASTER TEMPLATES\Network graphics\PNGs\Network Graphic Final PNGs\Monitor-100x100mm_RGB_2.png">
              <a:extLst>
                <a:ext uri="{FF2B5EF4-FFF2-40B4-BE49-F238E27FC236}">
                  <a16:creationId xmlns:a16="http://schemas.microsoft.com/office/drawing/2014/main" id="{8E0DECCC-AFA3-4BC5-9ADD-B13A2EDEAF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bg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9382" y="4530118"/>
              <a:ext cx="323315" cy="323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16" descr="\\DML-NAS\DML_Data\1 Live Jobs\Nokia\19044 - Nokia brand Site\MASTER TEMPLATES\Network graphics\PNGs\Network Graphic Final PNGs\Chimney line-100x100mm_RGB_2.png">
              <a:extLst>
                <a:ext uri="{FF2B5EF4-FFF2-40B4-BE49-F238E27FC236}">
                  <a16:creationId xmlns:a16="http://schemas.microsoft.com/office/drawing/2014/main" id="{61C425B4-BE42-4660-A828-21ED1C1810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chemeClr val="bg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3515" y="4531838"/>
              <a:ext cx="322180" cy="323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10" descr="\\DML-NAS\DML_Data\1 Live Jobs\Nokia\19044 - Nokia brand Site\MASTER TEMPLATES\Network graphics\PNGs\Network Graphic Final PNGs\X symbol-100x100mm_RGB_4.png">
              <a:extLst>
                <a:ext uri="{FF2B5EF4-FFF2-40B4-BE49-F238E27FC236}">
                  <a16:creationId xmlns:a16="http://schemas.microsoft.com/office/drawing/2014/main" id="{0A63A5F3-5B3F-41C8-B2C7-2B70D42BBE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485" y="4028269"/>
              <a:ext cx="323315" cy="323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14" descr="\\DML-NAS\DML_Data\1 Live Jobs\Nokia\19044 - Nokia brand Site\MASTER TEMPLATES\Network graphics\PNGs\Network Graphic Final PNGs\O symbol-100x100mm_RGB_4.png">
              <a:extLst>
                <a:ext uri="{FF2B5EF4-FFF2-40B4-BE49-F238E27FC236}">
                  <a16:creationId xmlns:a16="http://schemas.microsoft.com/office/drawing/2014/main" id="{72DD1D5E-E47F-4CF9-92BA-467E58A4D9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7126" y="3806526"/>
              <a:ext cx="323316" cy="323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6" descr="\\DML-NAS\DML_Data\1 Live Jobs\Nokia\19044 - Nokia brand Site\MASTER TEMPLATES\Network graphics\PNGs\Network Graphic Final PNGs\Phone camera-100x100mm_RGB_4.png">
              <a:extLst>
                <a:ext uri="{FF2B5EF4-FFF2-40B4-BE49-F238E27FC236}">
                  <a16:creationId xmlns:a16="http://schemas.microsoft.com/office/drawing/2014/main" id="{56C21C09-1CDD-4231-8C05-414FD16DA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6356" y="4070221"/>
              <a:ext cx="323315" cy="323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B805EF0-BBC2-4B5E-829B-0BBAF5B9782D}"/>
                </a:ext>
              </a:extLst>
            </p:cNvPr>
            <p:cNvSpPr txBox="1"/>
            <p:nvPr/>
          </p:nvSpPr>
          <p:spPr>
            <a:xfrm>
              <a:off x="4672165" y="4119862"/>
              <a:ext cx="6423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+mn-lt"/>
                </a:rPr>
                <a:t>Core N/W</a:t>
              </a:r>
            </a:p>
          </p:txBody>
        </p:sp>
      </p:grpSp>
      <p:sp>
        <p:nvSpPr>
          <p:cNvPr id="127" name="Arrow: Left-Up 126">
            <a:extLst>
              <a:ext uri="{FF2B5EF4-FFF2-40B4-BE49-F238E27FC236}">
                <a16:creationId xmlns:a16="http://schemas.microsoft.com/office/drawing/2014/main" id="{C038D481-7CA8-46BB-9E93-4EFC44B8158B}"/>
              </a:ext>
            </a:extLst>
          </p:cNvPr>
          <p:cNvSpPr/>
          <p:nvPr/>
        </p:nvSpPr>
        <p:spPr>
          <a:xfrm rot="5400000">
            <a:off x="2405147" y="3546204"/>
            <a:ext cx="795273" cy="1131686"/>
          </a:xfrm>
          <a:prstGeom prst="leftUpArrow">
            <a:avLst>
              <a:gd name="adj1" fmla="val 8876"/>
              <a:gd name="adj2" fmla="val 11774"/>
              <a:gd name="adj3" fmla="val 15933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Arrow: Left-Up 29">
            <a:extLst>
              <a:ext uri="{FF2B5EF4-FFF2-40B4-BE49-F238E27FC236}">
                <a16:creationId xmlns:a16="http://schemas.microsoft.com/office/drawing/2014/main" id="{0B93241E-EEF7-4228-B1C4-DBA82F4F9FE5}"/>
              </a:ext>
            </a:extLst>
          </p:cNvPr>
          <p:cNvSpPr/>
          <p:nvPr/>
        </p:nvSpPr>
        <p:spPr>
          <a:xfrm>
            <a:off x="1195259" y="3724221"/>
            <a:ext cx="1226427" cy="777748"/>
          </a:xfrm>
          <a:prstGeom prst="leftUpArrow">
            <a:avLst>
              <a:gd name="adj1" fmla="val 8876"/>
              <a:gd name="adj2" fmla="val 11774"/>
              <a:gd name="adj3" fmla="val 15933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29" name="Picture 4" descr="\\DML-NAS\DML_Data\1 Live Jobs\Nokia\19044 - Nokia brand Site\MASTER TEMPLATES\Network graphics\PNGs\Network Graphic Final PNGs\4 arrows-100x100mm_RGB_2.png">
            <a:extLst>
              <a:ext uri="{FF2B5EF4-FFF2-40B4-BE49-F238E27FC236}">
                <a16:creationId xmlns:a16="http://schemas.microsoft.com/office/drawing/2014/main" id="{F3C4992A-CC48-4F8D-A40E-CA26F326E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130" y="4212064"/>
            <a:ext cx="350308" cy="34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999C3D0-401D-4242-99DD-C7E86D98289B}"/>
              </a:ext>
            </a:extLst>
          </p:cNvPr>
          <p:cNvCxnSpPr>
            <a:stCxn id="56" idx="0"/>
            <a:endCxn id="64" idx="2"/>
          </p:cNvCxnSpPr>
          <p:nvPr/>
        </p:nvCxnSpPr>
        <p:spPr>
          <a:xfrm rot="5400000" flipH="1" flipV="1">
            <a:off x="1438778" y="1844682"/>
            <a:ext cx="553763" cy="725597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3C92DA1-B2F9-442C-AAC3-6A31503EA83B}"/>
              </a:ext>
            </a:extLst>
          </p:cNvPr>
          <p:cNvCxnSpPr>
            <a:cxnSpLocks/>
            <a:stCxn id="57" idx="0"/>
            <a:endCxn id="64" idx="2"/>
          </p:cNvCxnSpPr>
          <p:nvPr/>
        </p:nvCxnSpPr>
        <p:spPr>
          <a:xfrm rot="5400000" flipH="1" flipV="1">
            <a:off x="1798680" y="2204583"/>
            <a:ext cx="553763" cy="5794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9563F58D-BEAB-4224-A187-B0475D8A5DB4}"/>
              </a:ext>
            </a:extLst>
          </p:cNvPr>
          <p:cNvCxnSpPr>
            <a:cxnSpLocks/>
            <a:stCxn id="58" idx="0"/>
            <a:endCxn id="64" idx="2"/>
          </p:cNvCxnSpPr>
          <p:nvPr/>
        </p:nvCxnSpPr>
        <p:spPr>
          <a:xfrm rot="16200000" flipV="1">
            <a:off x="2163059" y="1845997"/>
            <a:ext cx="545766" cy="71496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8ABED8D-DB19-4FE6-AF75-1B3B4DDCF1E6}"/>
              </a:ext>
            </a:extLst>
          </p:cNvPr>
          <p:cNvSpPr txBox="1"/>
          <p:nvPr/>
        </p:nvSpPr>
        <p:spPr>
          <a:xfrm>
            <a:off x="1645777" y="2083273"/>
            <a:ext cx="845103" cy="230832"/>
          </a:xfrm>
          <a:prstGeom prst="rect">
            <a:avLst/>
          </a:prstGeom>
          <a:solidFill>
            <a:schemeClr val="lt1"/>
          </a:solidFill>
        </p:spPr>
        <p:txBody>
          <a:bodyPr wrap="none" rtlCol="0">
            <a:spAutoFit/>
          </a:bodyPr>
          <a:lstStyle/>
          <a:p>
            <a:r>
              <a:rPr lang="en-US" sz="900" dirty="0"/>
              <a:t>Service APIs</a:t>
            </a:r>
            <a:endParaRPr lang="en-IN" sz="900" dirty="0"/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E0EECEF4-3A67-4626-B1F1-D7305B79E950}"/>
              </a:ext>
            </a:extLst>
          </p:cNvPr>
          <p:cNvCxnSpPr>
            <a:cxnSpLocks/>
            <a:stCxn id="70" idx="2"/>
            <a:endCxn id="66" idx="0"/>
          </p:cNvCxnSpPr>
          <p:nvPr/>
        </p:nvCxnSpPr>
        <p:spPr>
          <a:xfrm rot="16200000" flipH="1">
            <a:off x="1586983" y="1052208"/>
            <a:ext cx="316965" cy="66458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BEDA122A-1A55-4EB3-874F-04AC9045729E}"/>
              </a:ext>
            </a:extLst>
          </p:cNvPr>
          <p:cNvCxnSpPr>
            <a:cxnSpLocks/>
            <a:stCxn id="66" idx="0"/>
            <a:endCxn id="73" idx="2"/>
          </p:cNvCxnSpPr>
          <p:nvPr/>
        </p:nvCxnSpPr>
        <p:spPr>
          <a:xfrm rot="5400000" flipH="1" flipV="1">
            <a:off x="1946885" y="1356889"/>
            <a:ext cx="316965" cy="552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7DFC051-AC67-4992-885E-C73273B4A8EA}"/>
              </a:ext>
            </a:extLst>
          </p:cNvPr>
          <p:cNvSpPr/>
          <p:nvPr/>
        </p:nvSpPr>
        <p:spPr>
          <a:xfrm>
            <a:off x="4526968" y="569284"/>
            <a:ext cx="1849978" cy="102935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IN" sz="900" b="1" dirty="0">
              <a:solidFill>
                <a:srgbClr val="1D1D1B"/>
              </a:solidFill>
              <a:latin typeface="lato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476B6A2-2009-421C-A916-54D88516C9C0}"/>
              </a:ext>
            </a:extLst>
          </p:cNvPr>
          <p:cNvSpPr txBox="1"/>
          <p:nvPr/>
        </p:nvSpPr>
        <p:spPr>
          <a:xfrm>
            <a:off x="4509660" y="544874"/>
            <a:ext cx="10230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err="1"/>
              <a:t>xApp</a:t>
            </a:r>
            <a:r>
              <a:rPr lang="en-US" sz="1050" b="1" dirty="0"/>
              <a:t> Cluster</a:t>
            </a:r>
            <a:endParaRPr lang="en-IN" sz="1050" b="1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2F34862-4098-4924-B9C8-DE6BE8248C26}"/>
              </a:ext>
            </a:extLst>
          </p:cNvPr>
          <p:cNvSpPr/>
          <p:nvPr/>
        </p:nvSpPr>
        <p:spPr>
          <a:xfrm>
            <a:off x="4581979" y="843774"/>
            <a:ext cx="611770" cy="36942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Usecase xApp3</a:t>
            </a:r>
            <a:endParaRPr kumimoji="0" lang="en-IN" sz="900" b="1" i="0" u="none" strike="noStrike" kern="120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ABC05E8-1490-4E1A-8E13-00F30B60EB55}"/>
              </a:ext>
            </a:extLst>
          </p:cNvPr>
          <p:cNvSpPr/>
          <p:nvPr/>
        </p:nvSpPr>
        <p:spPr>
          <a:xfrm>
            <a:off x="5301782" y="843774"/>
            <a:ext cx="611770" cy="36942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Usecase xApp4</a:t>
            </a:r>
            <a:endParaRPr kumimoji="0" lang="en-IN" sz="900" b="1" i="0" u="none" strike="noStrike" kern="120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CBF66DB-853F-4E62-8D16-A069794BF818}"/>
              </a:ext>
            </a:extLst>
          </p:cNvPr>
          <p:cNvSpPr txBox="1"/>
          <p:nvPr/>
        </p:nvSpPr>
        <p:spPr>
          <a:xfrm>
            <a:off x="5940229" y="91387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.</a:t>
            </a:r>
            <a:endParaRPr lang="en-IN" dirty="0"/>
          </a:p>
        </p:txBody>
      </p: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BE20A5F6-4004-4ACB-ABE7-46A0AC558F31}"/>
              </a:ext>
            </a:extLst>
          </p:cNvPr>
          <p:cNvCxnSpPr>
            <a:cxnSpLocks/>
            <a:stCxn id="139" idx="2"/>
            <a:endCxn id="66" idx="0"/>
          </p:cNvCxnSpPr>
          <p:nvPr/>
        </p:nvCxnSpPr>
        <p:spPr>
          <a:xfrm rot="5400000">
            <a:off x="3317918" y="-26964"/>
            <a:ext cx="329784" cy="281010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AC79A472-8D61-4831-8E0C-1790C43998F3}"/>
              </a:ext>
            </a:extLst>
          </p:cNvPr>
          <p:cNvCxnSpPr>
            <a:cxnSpLocks/>
            <a:stCxn id="140" idx="2"/>
            <a:endCxn id="66" idx="0"/>
          </p:cNvCxnSpPr>
          <p:nvPr/>
        </p:nvCxnSpPr>
        <p:spPr>
          <a:xfrm rot="5400000">
            <a:off x="3677820" y="-386865"/>
            <a:ext cx="329784" cy="352991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B07B9B7-6F0D-4809-89D2-AF20582FAF16}"/>
              </a:ext>
            </a:extLst>
          </p:cNvPr>
          <p:cNvSpPr/>
          <p:nvPr/>
        </p:nvSpPr>
        <p:spPr>
          <a:xfrm>
            <a:off x="4880096" y="1739370"/>
            <a:ext cx="4111195" cy="31002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AutoNum type="arabicPeriod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Nokia proprietary and value-added services in the SEP system are mediation xApps. Mediation xApps exposes set of APIs towards use case xApps which can be Nokia or 3</a:t>
            </a:r>
            <a:r>
              <a: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rd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 party developed which acts as clients. 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AutoNum type="arabicPeriod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Number of clients could grow over time, and it could proportionally increase the load and expects better reliability on the mediation xApps.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tabLst/>
              <a:defRPr/>
            </a:pPr>
            <a:r>
              <a:rPr lang="en-US" sz="1050" b="1" dirty="0">
                <a:solidFill>
                  <a:srgbClr val="124191"/>
                </a:solidFill>
                <a:latin typeface="Nokia Pure Text Light"/>
              </a:rPr>
              <a:t>What is the value-add for SEP platform?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AutoNum type="arabicPeriod"/>
              <a:tabLst/>
              <a:defRPr/>
            </a:pPr>
            <a:r>
              <a:rPr lang="en-IN" sz="1050" dirty="0">
                <a:solidFill>
                  <a:srgbClr val="124191"/>
                </a:solidFill>
                <a:latin typeface="Nokia Pure Text Light"/>
              </a:rPr>
              <a:t>Customized </a:t>
            </a:r>
            <a:r>
              <a:rPr lang="en-US" sz="1050" dirty="0">
                <a:solidFill>
                  <a:srgbClr val="124191"/>
                </a:solidFill>
                <a:latin typeface="Nokia Pure Text Light"/>
              </a:rPr>
              <a:t>monitoring of mediation </a:t>
            </a:r>
            <a:r>
              <a:rPr lang="en-US" sz="1050" dirty="0" err="1">
                <a:solidFill>
                  <a:srgbClr val="124191"/>
                </a:solidFill>
                <a:latin typeface="Nokia Pure Text Light"/>
              </a:rPr>
              <a:t>xApp</a:t>
            </a:r>
            <a:r>
              <a:rPr lang="en-US" sz="1050" dirty="0">
                <a:solidFill>
                  <a:srgbClr val="124191"/>
                </a:solidFill>
                <a:latin typeface="Nokia Pure Text Light"/>
              </a:rPr>
              <a:t> APIs usage (APIs/sec) in the SEP common dashboard. This could be eventually linked to the licensing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AutoNum type="arabicPeriod"/>
              <a:tabLst/>
              <a:defRPr/>
            </a:pPr>
            <a:r>
              <a:rPr lang="en-US" sz="1050" dirty="0">
                <a:solidFill>
                  <a:srgbClr val="124191"/>
                </a:solidFill>
                <a:latin typeface="Nokia Pure Text Light"/>
              </a:rPr>
              <a:t>Need based deployment of mediation xApps</a:t>
            </a:r>
          </a:p>
          <a:p>
            <a:pPr marL="228600" indent="-228600" fontAlgn="auto">
              <a:spcBef>
                <a:spcPts val="0"/>
              </a:spcBef>
              <a:spcAft>
                <a:spcPts val="300"/>
              </a:spcAft>
              <a:buSzPct val="100000"/>
              <a:buFontTx/>
              <a:buAutoNum type="arabicPeriod"/>
              <a:defRPr/>
            </a:pPr>
            <a:r>
              <a:rPr lang="en-IN" sz="1050" dirty="0">
                <a:solidFill>
                  <a:srgbClr val="124191"/>
                </a:solidFill>
                <a:latin typeface="Nokia Pure Text Light"/>
              </a:rPr>
              <a:t>Horizontal Autoscaling based on API load </a:t>
            </a:r>
          </a:p>
          <a:p>
            <a:pPr marL="228600" indent="-228600" fontAlgn="auto">
              <a:spcBef>
                <a:spcPts val="0"/>
              </a:spcBef>
              <a:spcAft>
                <a:spcPts val="300"/>
              </a:spcAft>
              <a:buSzPct val="100000"/>
              <a:buFontTx/>
              <a:buAutoNum type="arabicPeriod"/>
              <a:defRPr/>
            </a:pPr>
            <a:r>
              <a:rPr lang="en-IN" sz="1050" dirty="0">
                <a:solidFill>
                  <a:srgbClr val="124191"/>
                </a:solidFill>
                <a:latin typeface="Nokia Pure Text Light"/>
              </a:rPr>
              <a:t>Mediation </a:t>
            </a:r>
            <a:r>
              <a:rPr lang="en-IN" sz="1050" dirty="0" err="1">
                <a:solidFill>
                  <a:srgbClr val="124191"/>
                </a:solidFill>
                <a:latin typeface="Nokia Pure Text Light"/>
              </a:rPr>
              <a:t>xApp</a:t>
            </a:r>
            <a:r>
              <a:rPr lang="en-IN" sz="1050" dirty="0">
                <a:solidFill>
                  <a:srgbClr val="124191"/>
                </a:solidFill>
                <a:latin typeface="Nokia Pure Text Light"/>
              </a:rPr>
              <a:t> API usage vs RAN/UE behaviours can be learnt, and it could be  used  for Self Organized Platform with the aid of AI/ML framework</a:t>
            </a:r>
            <a:endParaRPr lang="en-US" sz="1050" dirty="0">
              <a:solidFill>
                <a:srgbClr val="124191"/>
              </a:solidFill>
              <a:latin typeface="Nokia Pure Text Light"/>
            </a:endParaRP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AutoNum type="arabicPeriod"/>
              <a:tabLst/>
              <a:defRPr/>
            </a:pPr>
            <a:endParaRPr lang="en-US" sz="1050" dirty="0">
              <a:solidFill>
                <a:srgbClr val="124191"/>
              </a:solidFill>
              <a:latin typeface="Nokia Pure Text Light"/>
            </a:endParaRP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AutoNum type="arabicPeriod"/>
              <a:tabLst/>
              <a:defRPr/>
            </a:pPr>
            <a:endParaRPr lang="en-US" sz="1050" dirty="0">
              <a:solidFill>
                <a:srgbClr val="124191"/>
              </a:solidFill>
              <a:latin typeface="Nokia Pure Text Light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AutoNum type="arabicPeriod"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AutoNum type="arabicPeriod"/>
              <a:tabLst/>
              <a:defRPr/>
            </a:pPr>
            <a:endParaRPr lang="en-US" sz="1050" dirty="0">
              <a:solidFill>
                <a:srgbClr val="124191"/>
              </a:solidFill>
              <a:latin typeface="Nokia Pure Text Light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209D93F-0D1E-408E-96BE-F69CF5DCED9D}"/>
              </a:ext>
            </a:extLst>
          </p:cNvPr>
          <p:cNvSpPr/>
          <p:nvPr/>
        </p:nvSpPr>
        <p:spPr>
          <a:xfrm>
            <a:off x="3278532" y="1905873"/>
            <a:ext cx="97654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1D1D1B"/>
                </a:solidFill>
                <a:latin typeface="lato"/>
                <a:ea typeface="+mn-ea"/>
                <a:cs typeface="+mn-cs"/>
              </a:rPr>
              <a:t>SEP</a:t>
            </a:r>
            <a:r>
              <a:rPr lang="en-IN" sz="900" b="1" dirty="0">
                <a:solidFill>
                  <a:srgbClr val="1D1D1B"/>
                </a:solidFill>
                <a:latin typeface="lato"/>
                <a:ea typeface="+mn-ea"/>
                <a:cs typeface="+mn-cs"/>
              </a:rPr>
              <a:t> Dashboard</a:t>
            </a:r>
            <a:endParaRPr kumimoji="0" lang="en-IN" sz="900" b="1" i="0" u="none" strike="noStrike" kern="120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4232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DCCE709-C92E-4544-90A5-762DCEEB8902}"/>
              </a:ext>
            </a:extLst>
          </p:cNvPr>
          <p:cNvGrpSpPr/>
          <p:nvPr/>
        </p:nvGrpSpPr>
        <p:grpSpPr>
          <a:xfrm>
            <a:off x="1142406" y="2363396"/>
            <a:ext cx="998924" cy="569338"/>
            <a:chOff x="1598279" y="2904565"/>
            <a:chExt cx="998924" cy="56933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D022F9-27EB-48BC-85B6-7D3DE9BC77EB}"/>
                </a:ext>
              </a:extLst>
            </p:cNvPr>
            <p:cNvSpPr/>
            <p:nvPr/>
          </p:nvSpPr>
          <p:spPr>
            <a:xfrm>
              <a:off x="1598279" y="2904565"/>
              <a:ext cx="998924" cy="569338"/>
            </a:xfrm>
            <a:prstGeom prst="rect">
              <a:avLst/>
            </a:prstGeom>
            <a:ln>
              <a:solidFill>
                <a:srgbClr val="8FE6FD"/>
              </a:solidFill>
            </a:ln>
            <a:effectLst>
              <a:glow rad="12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Graphic 5" descr="Transfer">
              <a:extLst>
                <a:ext uri="{FF2B5EF4-FFF2-40B4-BE49-F238E27FC236}">
                  <a16:creationId xmlns:a16="http://schemas.microsoft.com/office/drawing/2014/main" id="{01128795-79E1-4A6C-BF62-FFBCBDB7B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974630" y="3051791"/>
              <a:ext cx="246220" cy="368477"/>
            </a:xfrm>
            <a:prstGeom prst="rect">
              <a:avLst/>
            </a:prstGeom>
          </p:spPr>
        </p:pic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B0AF29E-A67E-4B84-92CB-471AD9BF13E4}"/>
              </a:ext>
            </a:extLst>
          </p:cNvPr>
          <p:cNvCxnSpPr>
            <a:cxnSpLocks/>
            <a:stCxn id="66" idx="2"/>
            <a:endCxn id="114" idx="0"/>
          </p:cNvCxnSpPr>
          <p:nvPr/>
        </p:nvCxnSpPr>
        <p:spPr>
          <a:xfrm rot="16200000" flipH="1">
            <a:off x="735793" y="1444660"/>
            <a:ext cx="868573" cy="95353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FD4035D-D9AD-46C9-BF09-61D1B12A7CD2}"/>
              </a:ext>
            </a:extLst>
          </p:cNvPr>
          <p:cNvCxnSpPr>
            <a:cxnSpLocks/>
            <a:stCxn id="67" idx="2"/>
            <a:endCxn id="114" idx="0"/>
          </p:cNvCxnSpPr>
          <p:nvPr/>
        </p:nvCxnSpPr>
        <p:spPr>
          <a:xfrm rot="5400000">
            <a:off x="1216569" y="1925101"/>
            <a:ext cx="860889" cy="335"/>
          </a:xfrm>
          <a:prstGeom prst="bentConnector3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2E50345-AF51-4C20-A258-47B54C37C3F1}"/>
              </a:ext>
            </a:extLst>
          </p:cNvPr>
          <p:cNvCxnSpPr>
            <a:cxnSpLocks/>
            <a:stCxn id="69" idx="2"/>
            <a:endCxn id="114" idx="0"/>
          </p:cNvCxnSpPr>
          <p:nvPr/>
        </p:nvCxnSpPr>
        <p:spPr>
          <a:xfrm rot="5400000">
            <a:off x="1689798" y="1444465"/>
            <a:ext cx="868296" cy="95420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B34A58B-5955-41C4-B50D-8A78ABD33C79}"/>
              </a:ext>
            </a:extLst>
          </p:cNvPr>
          <p:cNvGrpSpPr/>
          <p:nvPr/>
        </p:nvGrpSpPr>
        <p:grpSpPr>
          <a:xfrm>
            <a:off x="3599822" y="2280333"/>
            <a:ext cx="1352125" cy="807561"/>
            <a:chOff x="3582681" y="2187957"/>
            <a:chExt cx="1352125" cy="80756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99C8D8D-7041-46A5-A229-6DA83DB1EF18}"/>
                </a:ext>
              </a:extLst>
            </p:cNvPr>
            <p:cNvSpPr/>
            <p:nvPr/>
          </p:nvSpPr>
          <p:spPr>
            <a:xfrm>
              <a:off x="3697677" y="2195232"/>
              <a:ext cx="1237129" cy="753035"/>
            </a:xfrm>
            <a:prstGeom prst="rect">
              <a:avLst/>
            </a:prstGeom>
            <a:ln>
              <a:solidFill>
                <a:srgbClr val="678CCF"/>
              </a:solidFill>
            </a:ln>
            <a:effectLst>
              <a:glow rad="12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2" name="Graphic 41" descr="Head with gears">
              <a:extLst>
                <a:ext uri="{FF2B5EF4-FFF2-40B4-BE49-F238E27FC236}">
                  <a16:creationId xmlns:a16="http://schemas.microsoft.com/office/drawing/2014/main" id="{1CCEC388-C08D-4321-860A-18DDD2221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82681" y="2415152"/>
              <a:ext cx="914400" cy="580366"/>
            </a:xfrm>
            <a:prstGeom prst="rect">
              <a:avLst/>
            </a:prstGeom>
            <a:effectLst>
              <a:glow rad="25400">
                <a:schemeClr val="accent4">
                  <a:satMod val="175000"/>
                  <a:alpha val="40000"/>
                </a:schemeClr>
              </a:glow>
            </a:effec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D20A0F-46EB-401E-A592-428726C850E2}"/>
                </a:ext>
              </a:extLst>
            </p:cNvPr>
            <p:cNvSpPr txBox="1"/>
            <p:nvPr/>
          </p:nvSpPr>
          <p:spPr>
            <a:xfrm>
              <a:off x="3697677" y="2187957"/>
              <a:ext cx="1231657" cy="153888"/>
            </a:xfrm>
            <a:prstGeom prst="rect">
              <a:avLst/>
            </a:prstGeom>
            <a:solidFill>
              <a:srgbClr val="124191"/>
            </a:solidFill>
            <a:ln>
              <a:solidFill>
                <a:srgbClr val="3762AF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Ingenious Service</a:t>
              </a:r>
              <a:endPara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F5CDEE-385F-4471-BE24-31D5447761AC}"/>
              </a:ext>
            </a:extLst>
          </p:cNvPr>
          <p:cNvCxnSpPr>
            <a:stCxn id="7" idx="3"/>
            <a:endCxn id="40" idx="1"/>
          </p:cNvCxnSpPr>
          <p:nvPr/>
        </p:nvCxnSpPr>
        <p:spPr>
          <a:xfrm>
            <a:off x="2141330" y="2648065"/>
            <a:ext cx="1573488" cy="16061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The Top 21 Grafana Dashboards &amp; Visualisations | Logit.io">
            <a:extLst>
              <a:ext uri="{FF2B5EF4-FFF2-40B4-BE49-F238E27FC236}">
                <a16:creationId xmlns:a16="http://schemas.microsoft.com/office/drawing/2014/main" id="{6F0D9EAA-A502-46A8-9C4B-0743C4FEC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093" y="628877"/>
            <a:ext cx="1231658" cy="89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EE96FE79-E429-4C9E-A204-7A4DB47F3610}"/>
              </a:ext>
            </a:extLst>
          </p:cNvPr>
          <p:cNvCxnSpPr>
            <a:cxnSpLocks/>
            <a:stCxn id="43" idx="0"/>
            <a:endCxn id="1028" idx="2"/>
          </p:cNvCxnSpPr>
          <p:nvPr/>
        </p:nvCxnSpPr>
        <p:spPr>
          <a:xfrm rot="5400000" flipH="1" flipV="1">
            <a:off x="4517221" y="1336633"/>
            <a:ext cx="757127" cy="1130275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AFC9594-9917-48BD-901C-7569A12D2299}"/>
              </a:ext>
            </a:extLst>
          </p:cNvPr>
          <p:cNvCxnSpPr>
            <a:cxnSpLocks/>
            <a:stCxn id="62" idx="0"/>
          </p:cNvCxnSpPr>
          <p:nvPr/>
        </p:nvCxnSpPr>
        <p:spPr>
          <a:xfrm flipH="1" flipV="1">
            <a:off x="4370784" y="3040645"/>
            <a:ext cx="2016" cy="494944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TextBox 1034">
            <a:extLst>
              <a:ext uri="{FF2B5EF4-FFF2-40B4-BE49-F238E27FC236}">
                <a16:creationId xmlns:a16="http://schemas.microsoft.com/office/drawing/2014/main" id="{97F99D96-6068-4E68-A6DB-008AF5B87441}"/>
              </a:ext>
            </a:extLst>
          </p:cNvPr>
          <p:cNvSpPr txBox="1"/>
          <p:nvPr/>
        </p:nvSpPr>
        <p:spPr>
          <a:xfrm>
            <a:off x="3481274" y="3164428"/>
            <a:ext cx="1470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Autoscaling / 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Auto Deployment</a:t>
            </a:r>
            <a:endParaRPr kumimoji="0" lang="en-IN" sz="9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cxnSp>
        <p:nvCxnSpPr>
          <p:cNvPr id="1044" name="Straight Arrow Connector 1043">
            <a:extLst>
              <a:ext uri="{FF2B5EF4-FFF2-40B4-BE49-F238E27FC236}">
                <a16:creationId xmlns:a16="http://schemas.microsoft.com/office/drawing/2014/main" id="{8DDA2267-95DF-46C2-8C29-6AB5483934B3}"/>
              </a:ext>
            </a:extLst>
          </p:cNvPr>
          <p:cNvCxnSpPr>
            <a:cxnSpLocks/>
            <a:stCxn id="62" idx="1"/>
            <a:endCxn id="52" idx="3"/>
          </p:cNvCxnSpPr>
          <p:nvPr/>
        </p:nvCxnSpPr>
        <p:spPr>
          <a:xfrm flipH="1" flipV="1">
            <a:off x="3457555" y="3817060"/>
            <a:ext cx="402896" cy="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8" name="Graphic 1047" descr="Playbook">
            <a:extLst>
              <a:ext uri="{FF2B5EF4-FFF2-40B4-BE49-F238E27FC236}">
                <a16:creationId xmlns:a16="http://schemas.microsoft.com/office/drawing/2014/main" id="{B2C0249B-FD9B-4679-8DA1-9626F46CC8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34312" y="2585081"/>
            <a:ext cx="510837" cy="510837"/>
          </a:xfrm>
          <a:prstGeom prst="rect">
            <a:avLst/>
          </a:prstGeom>
        </p:spPr>
      </p:pic>
      <p:pic>
        <p:nvPicPr>
          <p:cNvPr id="106" name="Graphic 105" descr="Transfer">
            <a:extLst>
              <a:ext uri="{FF2B5EF4-FFF2-40B4-BE49-F238E27FC236}">
                <a16:creationId xmlns:a16="http://schemas.microsoft.com/office/drawing/2014/main" id="{CB7E128F-3F90-4FD5-BE0B-FA7ED11ABE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3634424" y="1717812"/>
            <a:ext cx="790033" cy="368477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54ECD381-F7FC-42AF-885A-5071F572DEE0}"/>
              </a:ext>
            </a:extLst>
          </p:cNvPr>
          <p:cNvSpPr/>
          <p:nvPr/>
        </p:nvSpPr>
        <p:spPr>
          <a:xfrm>
            <a:off x="3109742" y="1733360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>
                <a:solidFill>
                  <a:srgbClr val="00B0F0"/>
                </a:solidFill>
                <a:latin typeface="lato"/>
                <a:ea typeface="+mn-ea"/>
                <a:cs typeface="+mn-cs"/>
              </a:rPr>
              <a:t>reinforcement 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>
                <a:solidFill>
                  <a:srgbClr val="00B0F0"/>
                </a:solidFill>
                <a:latin typeface="lato"/>
                <a:ea typeface="+mn-ea"/>
                <a:cs typeface="+mn-cs"/>
              </a:rPr>
              <a:t>learning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7EFE058-5116-4F65-8758-BE868C49FD20}"/>
              </a:ext>
            </a:extLst>
          </p:cNvPr>
          <p:cNvSpPr/>
          <p:nvPr/>
        </p:nvSpPr>
        <p:spPr>
          <a:xfrm>
            <a:off x="4324177" y="1898727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API Static 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Monitoring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5FEDD1F-4BC1-49AD-BA4B-059C58809AE2}"/>
              </a:ext>
            </a:extLst>
          </p:cNvPr>
          <p:cNvSpPr/>
          <p:nvPr/>
        </p:nvSpPr>
        <p:spPr>
          <a:xfrm>
            <a:off x="2651751" y="2464028"/>
            <a:ext cx="103265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Data Streaming</a:t>
            </a:r>
            <a:endParaRPr kumimoji="0" lang="en-IN" sz="900" b="1" i="0" u="none" strike="noStrike" kern="120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659D7AA-6834-4433-B2B9-0176BB399CA5}"/>
              </a:ext>
            </a:extLst>
          </p:cNvPr>
          <p:cNvSpPr txBox="1"/>
          <p:nvPr/>
        </p:nvSpPr>
        <p:spPr>
          <a:xfrm>
            <a:off x="1153319" y="2355713"/>
            <a:ext cx="987051" cy="153888"/>
          </a:xfrm>
          <a:prstGeom prst="rect">
            <a:avLst/>
          </a:prstGeom>
          <a:solidFill>
            <a:srgbClr val="92DFFC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SEP API Gateway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8414847-787E-4D8C-8610-B856E9BCF814}"/>
              </a:ext>
            </a:extLst>
          </p:cNvPr>
          <p:cNvGrpSpPr/>
          <p:nvPr/>
        </p:nvGrpSpPr>
        <p:grpSpPr>
          <a:xfrm>
            <a:off x="3858113" y="3535589"/>
            <a:ext cx="1031567" cy="580366"/>
            <a:chOff x="4309239" y="620034"/>
            <a:chExt cx="1245423" cy="77092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E603489-B6BA-455B-BA44-863DB69116FC}"/>
                </a:ext>
              </a:extLst>
            </p:cNvPr>
            <p:cNvSpPr/>
            <p:nvPr/>
          </p:nvSpPr>
          <p:spPr>
            <a:xfrm>
              <a:off x="4312062" y="620034"/>
              <a:ext cx="1237129" cy="753035"/>
            </a:xfrm>
            <a:prstGeom prst="rect">
              <a:avLst/>
            </a:prstGeom>
            <a:ln>
              <a:solidFill>
                <a:srgbClr val="8FE6FD"/>
              </a:solidFill>
            </a:ln>
            <a:effectLst>
              <a:glow rad="12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57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24" name="Graphic 1023" descr="Gears">
              <a:extLst>
                <a:ext uri="{FF2B5EF4-FFF2-40B4-BE49-F238E27FC236}">
                  <a16:creationId xmlns:a16="http://schemas.microsoft.com/office/drawing/2014/main" id="{0C6B9D5A-328A-452F-B240-90A9EA5D8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62721" y="803730"/>
              <a:ext cx="735809" cy="569339"/>
            </a:xfrm>
            <a:prstGeom prst="rect">
              <a:avLst/>
            </a:prstGeom>
          </p:spPr>
        </p:pic>
        <p:sp>
          <p:nvSpPr>
            <p:cNvPr id="1027" name="Arrow: Curved Up 1026">
              <a:extLst>
                <a:ext uri="{FF2B5EF4-FFF2-40B4-BE49-F238E27FC236}">
                  <a16:creationId xmlns:a16="http://schemas.microsoft.com/office/drawing/2014/main" id="{FFB96BBF-9CC8-4667-BE2D-FE6B38443B55}"/>
                </a:ext>
              </a:extLst>
            </p:cNvPr>
            <p:cNvSpPr/>
            <p:nvPr/>
          </p:nvSpPr>
          <p:spPr>
            <a:xfrm rot="15650390">
              <a:off x="5054178" y="955632"/>
              <a:ext cx="488704" cy="214995"/>
            </a:xfrm>
            <a:prstGeom prst="curvedUpArrow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Arrow: Curved Up 70">
              <a:extLst>
                <a:ext uri="{FF2B5EF4-FFF2-40B4-BE49-F238E27FC236}">
                  <a16:creationId xmlns:a16="http://schemas.microsoft.com/office/drawing/2014/main" id="{A7A19E32-7EB7-4490-B543-27AF7FD6104B}"/>
                </a:ext>
              </a:extLst>
            </p:cNvPr>
            <p:cNvSpPr/>
            <p:nvPr/>
          </p:nvSpPr>
          <p:spPr>
            <a:xfrm rot="4482360">
              <a:off x="4314553" y="1039110"/>
              <a:ext cx="488704" cy="214995"/>
            </a:xfrm>
            <a:prstGeom prst="curvedUpArrow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B47E250-6361-4DBE-B8FE-4742B67C654F}"/>
                </a:ext>
              </a:extLst>
            </p:cNvPr>
            <p:cNvSpPr txBox="1"/>
            <p:nvPr/>
          </p:nvSpPr>
          <p:spPr>
            <a:xfrm>
              <a:off x="4309239" y="624428"/>
              <a:ext cx="1245423" cy="204416"/>
            </a:xfrm>
            <a:prstGeom prst="rect">
              <a:avLst/>
            </a:prstGeom>
            <a:solidFill>
              <a:srgbClr val="92DFFC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SEP Orchestrator</a:t>
              </a:r>
              <a:endPara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BAFCB1A-74E4-4F95-830D-1036A246ACED}"/>
              </a:ext>
            </a:extLst>
          </p:cNvPr>
          <p:cNvGrpSpPr/>
          <p:nvPr/>
        </p:nvGrpSpPr>
        <p:grpSpPr>
          <a:xfrm>
            <a:off x="3587817" y="628877"/>
            <a:ext cx="925648" cy="911399"/>
            <a:chOff x="4321346" y="1056083"/>
            <a:chExt cx="1245424" cy="774487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68AAE41-D89E-425F-BD51-FF449839C1F3}"/>
                </a:ext>
              </a:extLst>
            </p:cNvPr>
            <p:cNvSpPr/>
            <p:nvPr/>
          </p:nvSpPr>
          <p:spPr>
            <a:xfrm>
              <a:off x="4329641" y="1057951"/>
              <a:ext cx="1237129" cy="753035"/>
            </a:xfrm>
            <a:prstGeom prst="rect">
              <a:avLst/>
            </a:prstGeom>
            <a:ln>
              <a:solidFill>
                <a:srgbClr val="8FE6FD"/>
              </a:solidFill>
            </a:ln>
            <a:effectLst>
              <a:glow rad="12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576000"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50" name="Graphic 1049" descr="Research">
              <a:extLst>
                <a:ext uri="{FF2B5EF4-FFF2-40B4-BE49-F238E27FC236}">
                  <a16:creationId xmlns:a16="http://schemas.microsoft.com/office/drawing/2014/main" id="{C03EDBB0-6E32-47EF-9837-D8AB68130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394497" y="1233990"/>
              <a:ext cx="596580" cy="596580"/>
            </a:xfrm>
            <a:prstGeom prst="rect">
              <a:avLst/>
            </a:prstGeom>
          </p:spPr>
        </p:pic>
        <p:pic>
          <p:nvPicPr>
            <p:cNvPr id="97" name="Graphic 46" descr="Network">
              <a:extLst>
                <a:ext uri="{FF2B5EF4-FFF2-40B4-BE49-F238E27FC236}">
                  <a16:creationId xmlns:a16="http://schemas.microsoft.com/office/drawing/2014/main" id="{B6A757C9-4C16-4B37-BAC7-CF19D6F75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891655" y="1206388"/>
              <a:ext cx="624182" cy="624182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D2B3BC8-EDAE-4B2A-ADA1-10163CD5A340}"/>
                </a:ext>
              </a:extLst>
            </p:cNvPr>
            <p:cNvSpPr txBox="1"/>
            <p:nvPr/>
          </p:nvSpPr>
          <p:spPr>
            <a:xfrm>
              <a:off x="4321346" y="1056083"/>
              <a:ext cx="1245423" cy="164380"/>
            </a:xfrm>
            <a:prstGeom prst="rect">
              <a:avLst/>
            </a:prstGeom>
            <a:solidFill>
              <a:srgbClr val="92DFFC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AI/ML Framework</a:t>
              </a:r>
              <a:endParaRPr kumimoji="0" lang="en-I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B762C36-67B6-4FB0-A8BF-9EF495A5EDB3}"/>
              </a:ext>
            </a:extLst>
          </p:cNvPr>
          <p:cNvSpPr txBox="1"/>
          <p:nvPr/>
        </p:nvSpPr>
        <p:spPr>
          <a:xfrm>
            <a:off x="4436525" y="2440132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</a:t>
            </a:r>
            <a:endParaRPr kumimoji="0" lang="en-I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047473AB-1167-4E07-A6DF-A447253A6599}"/>
              </a:ext>
            </a:extLst>
          </p:cNvPr>
          <p:cNvSpPr txBox="1">
            <a:spLocks/>
          </p:cNvSpPr>
          <p:nvPr/>
        </p:nvSpPr>
        <p:spPr>
          <a:xfrm>
            <a:off x="84611" y="92809"/>
            <a:ext cx="5162383" cy="436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DaunPenh" panose="020B0604020202020204" pitchFamily="2" charset="0"/>
              </a:rPr>
              <a:t>Idea </a:t>
            </a:r>
            <a:r>
              <a:rPr lang="en-US" sz="2000" dirty="0">
                <a:solidFill>
                  <a:srgbClr val="0070C0"/>
                </a:solidFill>
                <a:latin typeface="Cambria" panose="02040503050406030204" pitchFamily="18" charset="0"/>
                <a:cs typeface="DaunPenh" panose="020B0604020202020204" pitchFamily="2" charset="0"/>
              </a:rPr>
              <a:t>Concept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mbria" panose="02040503050406030204" pitchFamily="18" charset="0"/>
              <a:ea typeface="+mj-ea"/>
              <a:cs typeface="DaunPenh" panose="020B0604020202020204" pitchFamily="2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DBADA65-3523-4E16-A85E-38B92676D71B}"/>
              </a:ext>
            </a:extLst>
          </p:cNvPr>
          <p:cNvSpPr/>
          <p:nvPr/>
        </p:nvSpPr>
        <p:spPr>
          <a:xfrm>
            <a:off x="161876" y="3167394"/>
            <a:ext cx="3295679" cy="1299331"/>
          </a:xfrm>
          <a:prstGeom prst="roundRect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8FEE306-7749-4FA6-9119-618997C80F73}"/>
              </a:ext>
            </a:extLst>
          </p:cNvPr>
          <p:cNvSpPr/>
          <p:nvPr/>
        </p:nvSpPr>
        <p:spPr>
          <a:xfrm>
            <a:off x="2450024" y="3759830"/>
            <a:ext cx="783948" cy="55049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Mediation xApp3</a:t>
            </a:r>
            <a:endParaRPr kumimoji="0" lang="en-IN" sz="900" b="1" i="0" u="none" strike="noStrike" kern="120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B3C1652-E8B7-4833-9EED-AE362FAB41C2}"/>
              </a:ext>
            </a:extLst>
          </p:cNvPr>
          <p:cNvSpPr/>
          <p:nvPr/>
        </p:nvSpPr>
        <p:spPr>
          <a:xfrm>
            <a:off x="2347110" y="3628423"/>
            <a:ext cx="783948" cy="55049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Mediation xApp3</a:t>
            </a:r>
            <a:endParaRPr kumimoji="0" lang="en-IN" sz="900" b="1" i="0" u="none" strike="noStrike" kern="120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28D8C0B-5944-4D70-AAA2-61517AD506B1}"/>
              </a:ext>
            </a:extLst>
          </p:cNvPr>
          <p:cNvSpPr/>
          <p:nvPr/>
        </p:nvSpPr>
        <p:spPr>
          <a:xfrm>
            <a:off x="300013" y="3525313"/>
            <a:ext cx="783948" cy="55049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Mediation xApp1</a:t>
            </a:r>
            <a:endParaRPr kumimoji="0" lang="en-IN" sz="900" b="1" i="0" u="none" strike="noStrike" kern="120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47D0D74-8881-4354-A8EF-70BDBECF9E4E}"/>
              </a:ext>
            </a:extLst>
          </p:cNvPr>
          <p:cNvSpPr/>
          <p:nvPr/>
        </p:nvSpPr>
        <p:spPr>
          <a:xfrm>
            <a:off x="1253879" y="3532997"/>
            <a:ext cx="783948" cy="55049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Mediation xApp2</a:t>
            </a:r>
            <a:endParaRPr kumimoji="0" lang="en-IN" sz="900" b="1" i="0" u="none" strike="noStrike" kern="120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4E69C96-86C2-45E3-8879-BDDA775CBA5E}"/>
              </a:ext>
            </a:extLst>
          </p:cNvPr>
          <p:cNvSpPr/>
          <p:nvPr/>
        </p:nvSpPr>
        <p:spPr>
          <a:xfrm>
            <a:off x="2207745" y="3525590"/>
            <a:ext cx="783948" cy="55049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Mediation xApp3</a:t>
            </a:r>
            <a:endParaRPr kumimoji="0" lang="en-IN" sz="900" b="1" i="0" u="none" strike="noStrike" kern="120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D1A89BD9-8BE4-46E6-8D49-8FE42A8929FD}"/>
              </a:ext>
            </a:extLst>
          </p:cNvPr>
          <p:cNvCxnSpPr>
            <a:cxnSpLocks/>
            <a:stCxn id="7" idx="2"/>
            <a:endCxn id="56" idx="0"/>
          </p:cNvCxnSpPr>
          <p:nvPr/>
        </p:nvCxnSpPr>
        <p:spPr>
          <a:xfrm rot="5400000">
            <a:off x="870639" y="2754083"/>
            <a:ext cx="592579" cy="94988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687B296-AF60-4ED4-8611-590875A89911}"/>
              </a:ext>
            </a:extLst>
          </p:cNvPr>
          <p:cNvCxnSpPr>
            <a:cxnSpLocks/>
            <a:stCxn id="7" idx="2"/>
            <a:endCxn id="57" idx="0"/>
          </p:cNvCxnSpPr>
          <p:nvPr/>
        </p:nvCxnSpPr>
        <p:spPr>
          <a:xfrm rot="16200000" flipH="1">
            <a:off x="1343729" y="3230872"/>
            <a:ext cx="600263" cy="398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4A3418DC-174E-4734-94A9-5BB71606417A}"/>
              </a:ext>
            </a:extLst>
          </p:cNvPr>
          <p:cNvCxnSpPr>
            <a:cxnSpLocks/>
            <a:stCxn id="7" idx="2"/>
            <a:endCxn id="58" idx="0"/>
          </p:cNvCxnSpPr>
          <p:nvPr/>
        </p:nvCxnSpPr>
        <p:spPr>
          <a:xfrm rot="16200000" flipH="1">
            <a:off x="1824365" y="2750236"/>
            <a:ext cx="592856" cy="95785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5E242F97-97C0-4EC7-AB5B-7FC136419460}"/>
              </a:ext>
            </a:extLst>
          </p:cNvPr>
          <p:cNvSpPr/>
          <p:nvPr/>
        </p:nvSpPr>
        <p:spPr>
          <a:xfrm>
            <a:off x="355662" y="947257"/>
            <a:ext cx="675303" cy="53988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Client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xApp1</a:t>
            </a:r>
            <a:endParaRPr kumimoji="0" lang="en-IN" sz="900" b="1" i="0" u="none" strike="noStrike" kern="120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51B71FD-4472-49F1-B562-3C60A7F1AC99}"/>
              </a:ext>
            </a:extLst>
          </p:cNvPr>
          <p:cNvSpPr/>
          <p:nvPr/>
        </p:nvSpPr>
        <p:spPr>
          <a:xfrm>
            <a:off x="1309528" y="954941"/>
            <a:ext cx="675303" cy="53988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Client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xApp2</a:t>
            </a:r>
            <a:endParaRPr kumimoji="0" lang="en-IN" sz="900" b="1" i="0" u="none" strike="noStrike" kern="120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DF85F43-7B12-45D8-B1A0-C03865D067C3}"/>
              </a:ext>
            </a:extLst>
          </p:cNvPr>
          <p:cNvSpPr/>
          <p:nvPr/>
        </p:nvSpPr>
        <p:spPr>
          <a:xfrm>
            <a:off x="2263394" y="947534"/>
            <a:ext cx="675303" cy="53988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Client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xApp3</a:t>
            </a:r>
            <a:endParaRPr kumimoji="0" lang="en-IN" sz="900" b="1" i="0" u="none" strike="noStrike" kern="120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63706C4-05A5-48EB-8E09-9E01E0B25373}"/>
              </a:ext>
            </a:extLst>
          </p:cNvPr>
          <p:cNvSpPr/>
          <p:nvPr/>
        </p:nvSpPr>
        <p:spPr>
          <a:xfrm>
            <a:off x="5419206" y="2048551"/>
            <a:ext cx="3540198" cy="295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AutoNum type="arabicPeriod"/>
              <a:tabLst/>
              <a:defRPr/>
            </a:pPr>
            <a:r>
              <a:rPr lang="en-US" sz="1050" b="1" dirty="0">
                <a:solidFill>
                  <a:srgbClr val="124191"/>
                </a:solidFill>
                <a:latin typeface="Nokia Pure Text Light"/>
              </a:rPr>
              <a:t>API Gateway </a:t>
            </a:r>
            <a:r>
              <a:rPr lang="en-US" sz="1050" dirty="0">
                <a:solidFill>
                  <a:srgbClr val="124191"/>
                </a:solidFill>
                <a:latin typeface="Nokia Pure Text Light"/>
              </a:rPr>
              <a:t>is the single endpoint for all client services hence all API transaction goes via API Gateway. This is the source of data for the situation analysis for our idea.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AutoNum type="arabicPeriod"/>
              <a:tabLst/>
              <a:defRPr/>
            </a:pPr>
            <a:r>
              <a:rPr lang="en-US" sz="1050" b="1" dirty="0">
                <a:solidFill>
                  <a:srgbClr val="124191"/>
                </a:solidFill>
                <a:latin typeface="Nokia Pure Text Light"/>
              </a:rPr>
              <a:t>Ingenious Service </a:t>
            </a:r>
            <a:r>
              <a:rPr lang="en-US" sz="1050" dirty="0">
                <a:solidFill>
                  <a:srgbClr val="124191"/>
                </a:solidFill>
                <a:latin typeface="Nokia Pure Text Light"/>
              </a:rPr>
              <a:t>is the brain of our idea. It performs following activities:</a:t>
            </a:r>
          </a:p>
          <a:p>
            <a:pPr marL="685800" lvl="1" indent="-228600" fontAlgn="auto">
              <a:spcBef>
                <a:spcPts val="0"/>
              </a:spcBef>
              <a:spcAft>
                <a:spcPts val="300"/>
              </a:spcAft>
              <a:buSzPct val="100000"/>
              <a:buFont typeface="+mj-lt"/>
              <a:buAutoNum type="alphaLcParenR"/>
              <a:defRPr/>
            </a:pPr>
            <a:r>
              <a:rPr lang="en-US" sz="1050" dirty="0">
                <a:solidFill>
                  <a:srgbClr val="124191"/>
                </a:solidFill>
                <a:latin typeface="Nokia Pure Text Light"/>
              </a:rPr>
              <a:t>Periodically (1 sec) fetches API Gateway metrics and parse the data to extract API count per mediation </a:t>
            </a:r>
            <a:r>
              <a:rPr lang="en-US" sz="1050" dirty="0" err="1">
                <a:solidFill>
                  <a:srgbClr val="124191"/>
                </a:solidFill>
                <a:latin typeface="Nokia Pure Text Light"/>
              </a:rPr>
              <a:t>xApp</a:t>
            </a:r>
            <a:r>
              <a:rPr lang="en-US" sz="1050" dirty="0">
                <a:solidFill>
                  <a:srgbClr val="124191"/>
                </a:solidFill>
                <a:latin typeface="Nokia Pure Text Light"/>
              </a:rPr>
              <a:t>.</a:t>
            </a:r>
          </a:p>
          <a:p>
            <a:pPr marL="685800" lvl="1" indent="-228600" fontAlgn="auto">
              <a:spcBef>
                <a:spcPts val="0"/>
              </a:spcBef>
              <a:spcAft>
                <a:spcPts val="300"/>
              </a:spcAft>
              <a:buSzPct val="100000"/>
              <a:buFont typeface="+mj-lt"/>
              <a:buAutoNum type="alphaLcParenR"/>
              <a:defRPr/>
            </a:pPr>
            <a:r>
              <a:rPr lang="en-US" sz="1050" dirty="0">
                <a:solidFill>
                  <a:srgbClr val="124191"/>
                </a:solidFill>
                <a:latin typeface="Nokia Pure Text Light"/>
              </a:rPr>
              <a:t>Create customer metrics  (API rate / sec) and send to Prometheus, which can be viewed in Grafana </a:t>
            </a:r>
          </a:p>
          <a:p>
            <a:pPr marL="685800" lvl="1" indent="-228600" fontAlgn="auto">
              <a:spcBef>
                <a:spcPts val="0"/>
              </a:spcBef>
              <a:spcAft>
                <a:spcPts val="300"/>
              </a:spcAft>
              <a:buSzPct val="100000"/>
              <a:buFont typeface="+mj-lt"/>
              <a:buAutoNum type="alphaLcParenR"/>
              <a:defRPr/>
            </a:pPr>
            <a:r>
              <a:rPr lang="en-US" sz="1050" dirty="0">
                <a:solidFill>
                  <a:srgbClr val="124191"/>
                </a:solidFill>
                <a:latin typeface="Nokia Pure Text Light"/>
              </a:rPr>
              <a:t>If API rate crosses the configured threshold value. It scale out corresponding mediation </a:t>
            </a:r>
            <a:r>
              <a:rPr lang="en-US" sz="1050" dirty="0" err="1">
                <a:solidFill>
                  <a:srgbClr val="124191"/>
                </a:solidFill>
                <a:latin typeface="Nokia Pure Text Light"/>
              </a:rPr>
              <a:t>xApp</a:t>
            </a:r>
            <a:r>
              <a:rPr lang="en-US" sz="1050" dirty="0">
                <a:solidFill>
                  <a:srgbClr val="124191"/>
                </a:solidFill>
                <a:latin typeface="Nokia Pure Text Light"/>
              </a:rPr>
              <a:t> and scale in if API rate falls lower than 25% of threshold values. 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AutoNum type="arabicPeriod"/>
              <a:tabLst/>
              <a:defRPr/>
            </a:pPr>
            <a:endParaRPr lang="en-US" sz="1050" dirty="0">
              <a:solidFill>
                <a:srgbClr val="124191"/>
              </a:solidFill>
              <a:latin typeface="Nokia Pure Text Light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AutoNum type="arabicPeriod"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AutoNum type="arabicPeriod"/>
              <a:tabLst/>
              <a:defRPr/>
            </a:pPr>
            <a:endParaRPr lang="en-US" sz="1050" dirty="0">
              <a:solidFill>
                <a:srgbClr val="124191"/>
              </a:solidFill>
              <a:latin typeface="Nokia Pure Text Light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CC8522D-38AE-44AC-BC31-9FBE0C9B4D18}"/>
              </a:ext>
            </a:extLst>
          </p:cNvPr>
          <p:cNvSpPr/>
          <p:nvPr/>
        </p:nvSpPr>
        <p:spPr>
          <a:xfrm>
            <a:off x="4930931" y="413625"/>
            <a:ext cx="97654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1D1D1B"/>
                </a:solidFill>
                <a:latin typeface="lato"/>
                <a:ea typeface="+mn-ea"/>
                <a:cs typeface="+mn-cs"/>
              </a:rPr>
              <a:t>SEP</a:t>
            </a:r>
            <a:r>
              <a:rPr lang="en-IN" sz="900" b="1" dirty="0">
                <a:solidFill>
                  <a:srgbClr val="1D1D1B"/>
                </a:solidFill>
                <a:latin typeface="lato"/>
                <a:ea typeface="+mn-ea"/>
                <a:cs typeface="+mn-cs"/>
              </a:rPr>
              <a:t> Dashboard</a:t>
            </a:r>
            <a:endParaRPr kumimoji="0" lang="en-IN" sz="900" b="1" i="0" u="none" strike="noStrike" kern="120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08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2">
            <a:extLst>
              <a:ext uri="{FF2B5EF4-FFF2-40B4-BE49-F238E27FC236}">
                <a16:creationId xmlns:a16="http://schemas.microsoft.com/office/drawing/2014/main" id="{047473AB-1167-4E07-A6DF-A447253A6599}"/>
              </a:ext>
            </a:extLst>
          </p:cNvPr>
          <p:cNvSpPr txBox="1">
            <a:spLocks/>
          </p:cNvSpPr>
          <p:nvPr/>
        </p:nvSpPr>
        <p:spPr>
          <a:xfrm>
            <a:off x="84611" y="92809"/>
            <a:ext cx="5162383" cy="436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marL="0" marR="0" lvl="0" indent="0" defTabSz="685800" eaLnBrk="1" fontAlgn="auto" latinLnBrk="0" hangingPunct="1">
              <a:lnSpc>
                <a:spcPct val="90000"/>
              </a:lnSpc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DaunPenh" panose="020B0604020202020204" pitchFamily="2" charset="0"/>
              </a:defRPr>
            </a:lvl1pPr>
          </a:lstStyle>
          <a:p>
            <a:r>
              <a:rPr lang="en-IN" dirty="0"/>
              <a:t>What is innovative here ? 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59AE866-F27D-4B31-A712-2F9F23437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189669"/>
              </p:ext>
            </p:extLst>
          </p:nvPr>
        </p:nvGraphicFramePr>
        <p:xfrm>
          <a:off x="137721" y="525343"/>
          <a:ext cx="8868558" cy="44348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283147">
                  <a:extLst>
                    <a:ext uri="{9D8B030D-6E8A-4147-A177-3AD203B41FA5}">
                      <a16:colId xmlns:a16="http://schemas.microsoft.com/office/drawing/2014/main" val="432019243"/>
                    </a:ext>
                  </a:extLst>
                </a:gridCol>
                <a:gridCol w="3151132">
                  <a:extLst>
                    <a:ext uri="{9D8B030D-6E8A-4147-A177-3AD203B41FA5}">
                      <a16:colId xmlns:a16="http://schemas.microsoft.com/office/drawing/2014/main" val="2771140670"/>
                    </a:ext>
                  </a:extLst>
                </a:gridCol>
                <a:gridCol w="2226365">
                  <a:extLst>
                    <a:ext uri="{9D8B030D-6E8A-4147-A177-3AD203B41FA5}">
                      <a16:colId xmlns:a16="http://schemas.microsoft.com/office/drawing/2014/main" val="2401614398"/>
                    </a:ext>
                  </a:extLst>
                </a:gridCol>
                <a:gridCol w="2207914">
                  <a:extLst>
                    <a:ext uri="{9D8B030D-6E8A-4147-A177-3AD203B41FA5}">
                      <a16:colId xmlns:a16="http://schemas.microsoft.com/office/drawing/2014/main" val="932239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 case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From Idea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Alternative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Implementation/Future Items 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5081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14300" lvl="0" indent="0" algn="l" defTabSz="685800" rtl="0" eaLnBrk="1" fontAlgn="auto" latinLnBrk="0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buNone/>
                        <a:defRPr/>
                      </a:pPr>
                      <a:r>
                        <a:rPr lang="en-US" sz="1050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API Usage Monitor</a:t>
                      </a:r>
                      <a:endParaRPr lang="en-IN" sz="1050" kern="1200" dirty="0">
                        <a:solidFill>
                          <a:srgbClr val="124191"/>
                        </a:solidFill>
                        <a:latin typeface="Nokia Pure Tex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fontAlgn="auto" latinLnBrk="0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buNone/>
                        <a:defRPr/>
                      </a:pPr>
                      <a:r>
                        <a:rPr lang="en-IN" sz="1050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Customized view of API Usage in SEP dashboard. </a:t>
                      </a:r>
                    </a:p>
                    <a:p>
                      <a:pPr marL="685800" lvl="1" indent="-228600" algn="l" defTabSz="685800" rtl="0" eaLnBrk="1" fontAlgn="auto" latinLnBrk="0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buAutoNum type="arabicPeriod"/>
                        <a:defRPr/>
                      </a:pPr>
                      <a:r>
                        <a:rPr lang="en-IN" sz="1050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Total  </a:t>
                      </a:r>
                      <a:r>
                        <a:rPr lang="en-IN" sz="1050" kern="1200" dirty="0" err="1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xApp</a:t>
                      </a:r>
                      <a:r>
                        <a:rPr lang="en-IN" sz="1050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 API Rate / Sec </a:t>
                      </a:r>
                    </a:p>
                    <a:p>
                      <a:pPr marL="685800" lvl="1" indent="-228600" algn="l" defTabSz="685800" rtl="0" eaLnBrk="1" fontAlgn="auto" latinLnBrk="0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buAutoNum type="arabicPeriod"/>
                        <a:defRPr/>
                      </a:pPr>
                      <a:r>
                        <a:rPr lang="en-US" sz="1050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Individual API Rate</a:t>
                      </a:r>
                    </a:p>
                    <a:p>
                      <a:pPr marL="685800" lvl="1" indent="-228600" algn="l" defTabSz="685800" rtl="0" eaLnBrk="1" fontAlgn="auto" latinLnBrk="0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buAutoNum type="arabicPeriod"/>
                        <a:defRPr/>
                      </a:pPr>
                      <a:r>
                        <a:rPr lang="en-US" sz="1050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Failure rate </a:t>
                      </a:r>
                      <a:r>
                        <a:rPr lang="en-US" sz="1050" kern="1200" dirty="0" err="1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etc</a:t>
                      </a:r>
                      <a:endParaRPr lang="en-IN" sz="1050" kern="1200" dirty="0">
                        <a:solidFill>
                          <a:srgbClr val="124191"/>
                        </a:solidFill>
                        <a:latin typeface="Nokia Pure Tex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685800" rtl="0" eaLnBrk="1" fontAlgn="auto" latinLnBrk="0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defRPr/>
                      </a:pPr>
                      <a:r>
                        <a:rPr lang="en-US" sz="1050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Kong API Gateway supports GUI to view API Usage. As it is </a:t>
                      </a:r>
                      <a:r>
                        <a:rPr lang="en-US" sz="1050" kern="1200" dirty="0" err="1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opensourced</a:t>
                      </a:r>
                      <a:r>
                        <a:rPr lang="en-US" sz="1050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, it cannot be customized as per our needs.</a:t>
                      </a:r>
                      <a:endParaRPr lang="en-IN" sz="1050" kern="1200" dirty="0">
                        <a:solidFill>
                          <a:srgbClr val="124191"/>
                        </a:solidFill>
                        <a:latin typeface="Nokia Pure Tex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Implemented : </a:t>
                      </a:r>
                    </a:p>
                    <a:p>
                      <a:pPr marL="342900" marR="0" lvl="1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lang="en-IN" sz="1000" b="1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Total  </a:t>
                      </a:r>
                      <a:r>
                        <a:rPr lang="en-IN" sz="1000" b="1" kern="1200" dirty="0" err="1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xApp</a:t>
                      </a:r>
                      <a:r>
                        <a:rPr lang="en-IN" sz="1000" b="1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 API Rate / Sec </a:t>
                      </a:r>
                    </a:p>
                    <a:p>
                      <a:pPr algn="l" defTabSz="685800" rtl="0" eaLnBrk="1" fontAlgn="auto" latinLnBrk="0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defRPr/>
                      </a:pPr>
                      <a:endParaRPr lang="en-IN" sz="1050" kern="1200" dirty="0">
                        <a:solidFill>
                          <a:srgbClr val="124191"/>
                        </a:solidFill>
                        <a:latin typeface="Nokia Pure Text Light"/>
                        <a:ea typeface="+mn-ea"/>
                        <a:cs typeface="+mn-cs"/>
                      </a:endParaRPr>
                    </a:p>
                    <a:p>
                      <a:pPr algn="l" defTabSz="685800" rtl="0" eaLnBrk="1" fontAlgn="auto" latinLnBrk="0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defRPr/>
                      </a:pPr>
                      <a:r>
                        <a:rPr lang="en-IN" sz="1050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Future : </a:t>
                      </a:r>
                    </a:p>
                    <a:p>
                      <a:pPr lvl="1" algn="l" defTabSz="685800" rtl="0" eaLnBrk="1" fontAlgn="auto" latinLnBrk="0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defRPr/>
                      </a:pPr>
                      <a:r>
                        <a:rPr lang="en-US" sz="1050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Individual API Rate</a:t>
                      </a:r>
                    </a:p>
                    <a:p>
                      <a:pPr lvl="1" algn="l" defTabSz="685800" rtl="0" eaLnBrk="1" fontAlgn="auto" latinLnBrk="0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defRPr/>
                      </a:pPr>
                      <a:r>
                        <a:rPr lang="en-US" sz="1050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Failure rate </a:t>
                      </a:r>
                      <a:r>
                        <a:rPr lang="en-US" sz="1050" kern="1200" dirty="0" err="1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etc</a:t>
                      </a:r>
                      <a:endParaRPr lang="en-IN" sz="1050" kern="1200" dirty="0">
                        <a:solidFill>
                          <a:srgbClr val="124191"/>
                        </a:solidFill>
                        <a:latin typeface="Nokia Pure Tex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9558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14300" lvl="0" indent="0" algn="l" defTabSz="685800" rtl="0" eaLnBrk="1" fontAlgn="auto" latinLnBrk="0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buNone/>
                        <a:defRPr/>
                      </a:pPr>
                      <a:r>
                        <a:rPr lang="en-US" sz="1050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Auto Deployment</a:t>
                      </a:r>
                      <a:endParaRPr lang="en-IN" sz="1050" kern="1200" dirty="0">
                        <a:solidFill>
                          <a:srgbClr val="124191"/>
                        </a:solidFill>
                        <a:latin typeface="Nokia Pure Tex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lvl="0" indent="0" algn="l" defTabSz="685800" rtl="0" eaLnBrk="1" fontAlgn="auto" latinLnBrk="0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buNone/>
                        <a:defRPr/>
                      </a:pPr>
                      <a:r>
                        <a:rPr lang="en-US" sz="1050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Deployment of mediation xApps can be performed on the first API arrival of its API and </a:t>
                      </a:r>
                      <a:r>
                        <a:rPr lang="en-US" sz="1050" kern="1200" dirty="0" err="1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undeploy</a:t>
                      </a:r>
                      <a:r>
                        <a:rPr lang="en-US" sz="1050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 if no APIs for a give time. </a:t>
                      </a:r>
                      <a:endParaRPr lang="en-IN" sz="1050" kern="1200" dirty="0">
                        <a:solidFill>
                          <a:srgbClr val="124191"/>
                        </a:solidFill>
                        <a:latin typeface="Nokia Pure Tex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lvl="0" indent="0" algn="l" defTabSz="685800" rtl="0" eaLnBrk="1" fontAlgn="auto" latinLnBrk="0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buNone/>
                        <a:defRPr/>
                      </a:pPr>
                      <a:r>
                        <a:rPr lang="en-US" sz="1050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No solution found</a:t>
                      </a:r>
                      <a:endParaRPr lang="en-IN" sz="1050" kern="1200" dirty="0">
                        <a:solidFill>
                          <a:srgbClr val="124191"/>
                        </a:solidFill>
                        <a:latin typeface="Nokia Pure Tex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lang="en-IN" sz="1050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Future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02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1430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Auto Scaling</a:t>
                      </a:r>
                      <a:endParaRPr lang="en-IN" sz="1050" kern="1200" dirty="0">
                        <a:solidFill>
                          <a:srgbClr val="124191"/>
                        </a:solidFill>
                        <a:latin typeface="Nokia Pure Text Light"/>
                        <a:ea typeface="+mn-ea"/>
                        <a:cs typeface="+mn-cs"/>
                      </a:endParaRPr>
                    </a:p>
                    <a:p>
                      <a:pPr marL="457200" lvl="1" indent="0" algn="l" defTabSz="685800" rtl="0" eaLnBrk="1" fontAlgn="auto" latinLnBrk="0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buNone/>
                        <a:defRPr/>
                      </a:pPr>
                      <a:endParaRPr lang="en-IN" sz="1050" kern="1200" dirty="0">
                        <a:solidFill>
                          <a:srgbClr val="124191"/>
                        </a:solidFill>
                        <a:latin typeface="Nokia Pure Tex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lvl="0" indent="0" algn="l" defTabSz="685800" rtl="0" eaLnBrk="1" fontAlgn="auto" latinLnBrk="0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buNone/>
                        <a:defRPr/>
                      </a:pPr>
                      <a:r>
                        <a:rPr lang="en-US" sz="1050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Scaling of Mediation xApps can be performed based on </a:t>
                      </a:r>
                    </a:p>
                    <a:p>
                      <a:pPr marL="685800" lvl="1" indent="-228600" algn="l" defTabSz="685800" rtl="0" eaLnBrk="1" fontAlgn="auto" latinLnBrk="0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buAutoNum type="arabicPeriod"/>
                        <a:defRPr/>
                      </a:pPr>
                      <a:r>
                        <a:rPr lang="en-US" sz="1050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API load : API count/sec </a:t>
                      </a:r>
                    </a:p>
                    <a:p>
                      <a:pPr marL="685800" lvl="1" indent="-228600" algn="l" defTabSz="685800" rtl="0" eaLnBrk="1" fontAlgn="auto" latinLnBrk="0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buAutoNum type="arabicPeriod"/>
                        <a:defRPr/>
                      </a:pPr>
                      <a:r>
                        <a:rPr lang="en-US" sz="1050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API failure rate</a:t>
                      </a:r>
                    </a:p>
                    <a:p>
                      <a:pPr algn="l" defTabSz="685800" rtl="0" eaLnBrk="1" fontAlgn="auto" latinLnBrk="0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defRPr/>
                      </a:pPr>
                      <a:endParaRPr lang="en-IN" sz="1050" kern="1200" dirty="0">
                        <a:solidFill>
                          <a:srgbClr val="124191"/>
                        </a:solidFill>
                        <a:latin typeface="Nokia Pure Tex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defTabSz="685800" rtl="0" eaLnBrk="1" fontAlgn="auto" latinLnBrk="0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defRPr/>
                      </a:pPr>
                      <a:r>
                        <a:rPr lang="en-IN" sz="1050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Kubernetes supports Horizontal </a:t>
                      </a:r>
                      <a:r>
                        <a:rPr lang="en-IN" sz="1050" kern="1200" dirty="0" err="1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Autoscaler</a:t>
                      </a:r>
                      <a:r>
                        <a:rPr lang="en-IN" sz="1050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 which scales the PODs based on resource utilization such as CPU, Memory.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Implemented : </a:t>
                      </a:r>
                    </a:p>
                    <a:p>
                      <a:pPr marL="457200" lvl="1" indent="0" algn="l" defTabSz="685800" rtl="0" eaLnBrk="1" fontAlgn="auto" latinLnBrk="0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buNone/>
                        <a:defRPr/>
                      </a:pPr>
                      <a:r>
                        <a:rPr lang="en-US" sz="1000" b="1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API load : API count/sec </a:t>
                      </a:r>
                    </a:p>
                    <a:p>
                      <a:pPr algn="l" defTabSz="685800" rtl="0" eaLnBrk="1" fontAlgn="auto" latinLnBrk="0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defRPr/>
                      </a:pPr>
                      <a:endParaRPr lang="en-IN" sz="1050" kern="1200" dirty="0">
                        <a:solidFill>
                          <a:srgbClr val="124191"/>
                        </a:solidFill>
                        <a:latin typeface="Nokia Pure Text Light"/>
                        <a:ea typeface="+mn-ea"/>
                        <a:cs typeface="+mn-cs"/>
                      </a:endParaRPr>
                    </a:p>
                    <a:p>
                      <a:pPr algn="l" defTabSz="685800" rtl="0" eaLnBrk="1" fontAlgn="auto" latinLnBrk="0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defRPr/>
                      </a:pPr>
                      <a:r>
                        <a:rPr lang="en-IN" sz="1050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Future : </a:t>
                      </a:r>
                    </a:p>
                    <a:p>
                      <a:pPr marL="457200" lvl="1" indent="0" algn="l" defTabSz="685800" rtl="0" eaLnBrk="1" fontAlgn="auto" latinLnBrk="0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buNone/>
                        <a:defRPr/>
                      </a:pPr>
                      <a:r>
                        <a:rPr lang="en-US" sz="1050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API failure 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075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14300" lvl="0" indent="0" algn="l" defTabSz="685800" rtl="0" eaLnBrk="1" fontAlgn="auto" latinLnBrk="0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buNone/>
                        <a:defRPr/>
                      </a:pPr>
                      <a:r>
                        <a:rPr lang="en-US" sz="1050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Self organized platform based on AI/ML framework</a:t>
                      </a:r>
                      <a:endParaRPr lang="en-IN" sz="1050" kern="1200" dirty="0">
                        <a:solidFill>
                          <a:srgbClr val="124191"/>
                        </a:solidFill>
                        <a:latin typeface="Nokia Pure Tex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lang="en-IN" sz="1050" dirty="0">
                          <a:solidFill>
                            <a:srgbClr val="124191"/>
                          </a:solidFill>
                          <a:latin typeface="Nokia Pure Text Light"/>
                        </a:rPr>
                        <a:t>Customized Mediation </a:t>
                      </a:r>
                      <a:r>
                        <a:rPr lang="en-IN" sz="1050" dirty="0" err="1">
                          <a:solidFill>
                            <a:srgbClr val="124191"/>
                          </a:solidFill>
                          <a:latin typeface="Nokia Pure Text Light"/>
                        </a:rPr>
                        <a:t>xApp</a:t>
                      </a:r>
                      <a:r>
                        <a:rPr lang="en-IN" sz="1050" dirty="0">
                          <a:solidFill>
                            <a:srgbClr val="124191"/>
                          </a:solidFill>
                          <a:latin typeface="Nokia Pure Text Light"/>
                        </a:rPr>
                        <a:t> API usage vs RAN/UE behaviours can be used to learn the behaviour of the system, and it could be  used  for Self Organized Platform with the aid of AI/ML framework and prediction algorithms . </a:t>
                      </a:r>
                      <a:endParaRPr lang="en-US" sz="1050" dirty="0">
                        <a:solidFill>
                          <a:srgbClr val="124191"/>
                        </a:solidFill>
                        <a:latin typeface="Nokia Pure Text Light"/>
                      </a:endParaRPr>
                    </a:p>
                    <a:p>
                      <a:pPr algn="l" defTabSz="685800" rtl="0" eaLnBrk="1" fontAlgn="auto" latinLnBrk="0" hangingPunct="1">
                        <a:spcBef>
                          <a:spcPts val="0"/>
                        </a:spcBef>
                        <a:spcAft>
                          <a:spcPts val="300"/>
                        </a:spcAft>
                        <a:buSzPct val="100000"/>
                        <a:defRPr/>
                      </a:pPr>
                      <a:endParaRPr lang="en-IN" sz="1050" kern="1200" dirty="0">
                        <a:solidFill>
                          <a:srgbClr val="124191"/>
                        </a:solidFill>
                        <a:latin typeface="Nokia Pure Tex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No solution found</a:t>
                      </a:r>
                      <a:endParaRPr lang="en-IN" sz="1050" kern="1200" dirty="0">
                        <a:solidFill>
                          <a:srgbClr val="124191"/>
                        </a:solidFill>
                        <a:latin typeface="Nokia Pure Tex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lang="en-IN" sz="1050" kern="1200" dirty="0">
                          <a:solidFill>
                            <a:srgbClr val="124191"/>
                          </a:solidFill>
                          <a:latin typeface="Nokia Pure Text Light"/>
                          <a:ea typeface="+mn-ea"/>
                          <a:cs typeface="+mn-cs"/>
                        </a:rPr>
                        <a:t>Future 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endParaRPr lang="en-IN" sz="1050" kern="1200" dirty="0">
                        <a:solidFill>
                          <a:srgbClr val="124191"/>
                        </a:solidFill>
                        <a:latin typeface="Nokia Pure Text Ligh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585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946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2B723019-2CA4-40F8-81BC-31270C27C460}"/>
              </a:ext>
            </a:extLst>
          </p:cNvPr>
          <p:cNvSpPr/>
          <p:nvPr/>
        </p:nvSpPr>
        <p:spPr>
          <a:xfrm>
            <a:off x="215154" y="437991"/>
            <a:ext cx="8068234" cy="414276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IN" sz="900" b="1" dirty="0">
              <a:solidFill>
                <a:srgbClr val="1D1D1B"/>
              </a:solidFill>
              <a:latin typeface="lato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9E1B01D7-D2E3-4795-B74A-53A872A9B016}"/>
              </a:ext>
            </a:extLst>
          </p:cNvPr>
          <p:cNvSpPr/>
          <p:nvPr/>
        </p:nvSpPr>
        <p:spPr>
          <a:xfrm>
            <a:off x="3482781" y="709336"/>
            <a:ext cx="675303" cy="71232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1D1D1B"/>
                </a:solidFill>
                <a:latin typeface="lato"/>
              </a:rPr>
              <a:t>TestApp1 </a:t>
            </a:r>
            <a:r>
              <a:rPr lang="en-US" sz="700" b="1" dirty="0">
                <a:solidFill>
                  <a:srgbClr val="1D1D1B"/>
                </a:solidFill>
                <a:latin typeface="lato"/>
              </a:rPr>
              <a:t>(</a:t>
            </a:r>
            <a:r>
              <a:rPr lang="en-US" sz="700" b="1" dirty="0" err="1">
                <a:solidFill>
                  <a:srgbClr val="1D1D1B"/>
                </a:solidFill>
                <a:latin typeface="lato"/>
              </a:rPr>
              <a:t>golang</a:t>
            </a:r>
            <a:r>
              <a:rPr lang="en-US" sz="700" b="1" dirty="0">
                <a:solidFill>
                  <a:srgbClr val="1D1D1B"/>
                </a:solidFill>
                <a:latin typeface="lato"/>
              </a:rPr>
              <a:t> Server)</a:t>
            </a:r>
            <a:endParaRPr kumimoji="0" lang="en-IN" sz="900" b="1" i="0" u="none" strike="noStrike" kern="120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047473AB-1167-4E07-A6DF-A447253A6599}"/>
              </a:ext>
            </a:extLst>
          </p:cNvPr>
          <p:cNvSpPr txBox="1">
            <a:spLocks/>
          </p:cNvSpPr>
          <p:nvPr/>
        </p:nvSpPr>
        <p:spPr>
          <a:xfrm>
            <a:off x="84611" y="92809"/>
            <a:ext cx="5162383" cy="436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+mj-ea"/>
                <a:cs typeface="DaunPenh" panose="020B0604020202020204" pitchFamily="2" charset="0"/>
              </a:rPr>
              <a:t>Idea Architecture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1357AE9-BCEE-4990-BE7C-DF2EA6F098B6}"/>
              </a:ext>
            </a:extLst>
          </p:cNvPr>
          <p:cNvSpPr/>
          <p:nvPr/>
        </p:nvSpPr>
        <p:spPr>
          <a:xfrm>
            <a:off x="353467" y="3995903"/>
            <a:ext cx="7799294" cy="481856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Kubernetes</a:t>
            </a:r>
            <a:endParaRPr lang="en-IN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4CFE915-3290-4D8D-8896-07AD45559839}"/>
              </a:ext>
            </a:extLst>
          </p:cNvPr>
          <p:cNvSpPr/>
          <p:nvPr/>
        </p:nvSpPr>
        <p:spPr>
          <a:xfrm>
            <a:off x="5569725" y="3139683"/>
            <a:ext cx="675303" cy="53988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 err="1">
                <a:solidFill>
                  <a:srgbClr val="1D1D1B"/>
                </a:solidFill>
                <a:latin typeface="lato"/>
              </a:rPr>
              <a:t>TestClient</a:t>
            </a:r>
            <a:r>
              <a:rPr lang="en-US" sz="900" b="1" dirty="0">
                <a:solidFill>
                  <a:srgbClr val="1D1D1B"/>
                </a:solidFill>
                <a:latin typeface="lato"/>
              </a:rPr>
              <a:t> 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(Golan</a:t>
            </a:r>
            <a:r>
              <a:rPr lang="en-US" sz="800" b="1" dirty="0">
                <a:solidFill>
                  <a:srgbClr val="1D1D1B"/>
                </a:solidFill>
                <a:latin typeface="lato"/>
              </a:rPr>
              <a:t>g Client)</a:t>
            </a:r>
            <a:endParaRPr kumimoji="0" lang="en-IN" sz="800" b="1" i="0" u="none" strike="noStrike" kern="120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E98666A-C021-4C21-BFC0-CC6D3D5A6D62}"/>
              </a:ext>
            </a:extLst>
          </p:cNvPr>
          <p:cNvSpPr/>
          <p:nvPr/>
        </p:nvSpPr>
        <p:spPr>
          <a:xfrm>
            <a:off x="6523591" y="3147367"/>
            <a:ext cx="675303" cy="53988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900" b="1" dirty="0" err="1">
                <a:solidFill>
                  <a:srgbClr val="1D1D1B"/>
                </a:solidFill>
                <a:latin typeface="lato"/>
              </a:rPr>
              <a:t>TestClient</a:t>
            </a:r>
            <a:r>
              <a:rPr lang="en-US" sz="900" b="1" dirty="0">
                <a:solidFill>
                  <a:srgbClr val="1D1D1B"/>
                </a:solidFill>
                <a:latin typeface="lato"/>
              </a:rPr>
              <a:t> 2</a:t>
            </a:r>
            <a:endParaRPr kumimoji="0" lang="en-IN" sz="900" b="1" i="0" u="none" strike="noStrike" kern="120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508ACE0-1AA9-41A6-ABE3-B52B6DDA5E3A}"/>
              </a:ext>
            </a:extLst>
          </p:cNvPr>
          <p:cNvSpPr/>
          <p:nvPr/>
        </p:nvSpPr>
        <p:spPr>
          <a:xfrm>
            <a:off x="7477457" y="3139960"/>
            <a:ext cx="675303" cy="53988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 err="1">
                <a:solidFill>
                  <a:srgbClr val="1D1D1B"/>
                </a:solidFill>
                <a:latin typeface="lato"/>
              </a:rPr>
              <a:t>TestClient</a:t>
            </a:r>
            <a:r>
              <a:rPr lang="en-US" sz="900" b="1" dirty="0">
                <a:solidFill>
                  <a:srgbClr val="1D1D1B"/>
                </a:solidFill>
                <a:latin typeface="lato"/>
              </a:rPr>
              <a:t> 3</a:t>
            </a:r>
            <a:endParaRPr kumimoji="0" lang="en-IN" sz="900" b="1" i="0" u="none" strike="noStrike" kern="120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FD85B6B-5BFA-4CA9-8600-C61D14A9B5CE}"/>
              </a:ext>
            </a:extLst>
          </p:cNvPr>
          <p:cNvGrpSpPr/>
          <p:nvPr/>
        </p:nvGrpSpPr>
        <p:grpSpPr>
          <a:xfrm>
            <a:off x="4337296" y="2706668"/>
            <a:ext cx="934750" cy="933818"/>
            <a:chOff x="4059220" y="987439"/>
            <a:chExt cx="988012" cy="577021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835719D9-1C23-434D-B9BD-992F6A2ADF76}"/>
                </a:ext>
              </a:extLst>
            </p:cNvPr>
            <p:cNvSpPr/>
            <p:nvPr/>
          </p:nvSpPr>
          <p:spPr>
            <a:xfrm>
              <a:off x="4060181" y="995122"/>
              <a:ext cx="987051" cy="569338"/>
            </a:xfrm>
            <a:prstGeom prst="rect">
              <a:avLst/>
            </a:prstGeom>
            <a:ln>
              <a:solidFill>
                <a:srgbClr val="8FE6FD"/>
              </a:solidFill>
            </a:ln>
            <a:effectLst>
              <a:glow rad="12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04D93162-74B6-450C-8327-0145813624DA}"/>
                </a:ext>
              </a:extLst>
            </p:cNvPr>
            <p:cNvSpPr txBox="1"/>
            <p:nvPr/>
          </p:nvSpPr>
          <p:spPr>
            <a:xfrm>
              <a:off x="4059220" y="987439"/>
              <a:ext cx="987052" cy="183268"/>
            </a:xfrm>
            <a:prstGeom prst="rect">
              <a:avLst/>
            </a:prstGeom>
            <a:solidFill>
              <a:srgbClr val="92DFFC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Kong API Gateway </a:t>
              </a:r>
              <a:endParaRPr kumimoji="0" lang="en-IN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5ABDC9D-D140-433D-8368-F0852201E19A}"/>
              </a:ext>
            </a:extLst>
          </p:cNvPr>
          <p:cNvCxnSpPr>
            <a:cxnSpLocks/>
            <a:stCxn id="132" idx="2"/>
            <a:endCxn id="138" idx="2"/>
          </p:cNvCxnSpPr>
          <p:nvPr/>
        </p:nvCxnSpPr>
        <p:spPr>
          <a:xfrm rot="5400000" flipH="1">
            <a:off x="5336712" y="3108901"/>
            <a:ext cx="39080" cy="1102251"/>
          </a:xfrm>
          <a:prstGeom prst="bentConnector3">
            <a:avLst>
              <a:gd name="adj1" fmla="val -5849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74EF7890-32CA-48FC-A7F1-6986D52DBA90}"/>
              </a:ext>
            </a:extLst>
          </p:cNvPr>
          <p:cNvCxnSpPr>
            <a:cxnSpLocks/>
            <a:stCxn id="133" idx="2"/>
            <a:endCxn id="138" idx="2"/>
          </p:cNvCxnSpPr>
          <p:nvPr/>
        </p:nvCxnSpPr>
        <p:spPr>
          <a:xfrm rot="5400000" flipH="1">
            <a:off x="5809803" y="2635810"/>
            <a:ext cx="46764" cy="2056117"/>
          </a:xfrm>
          <a:prstGeom prst="bentConnector3">
            <a:avLst>
              <a:gd name="adj1" fmla="val -4888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FB1E77E2-6DA1-4129-834C-A7229ACCDD95}"/>
              </a:ext>
            </a:extLst>
          </p:cNvPr>
          <p:cNvCxnSpPr>
            <a:cxnSpLocks/>
            <a:stCxn id="134" idx="2"/>
            <a:endCxn id="138" idx="2"/>
          </p:cNvCxnSpPr>
          <p:nvPr/>
        </p:nvCxnSpPr>
        <p:spPr>
          <a:xfrm rot="5400000" flipH="1">
            <a:off x="6290439" y="2155174"/>
            <a:ext cx="39357" cy="3009983"/>
          </a:xfrm>
          <a:prstGeom prst="bentConnector3">
            <a:avLst>
              <a:gd name="adj1" fmla="val -5808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96E8330-5194-4444-A4CD-565AF8F3E805}"/>
              </a:ext>
            </a:extLst>
          </p:cNvPr>
          <p:cNvSpPr/>
          <p:nvPr/>
        </p:nvSpPr>
        <p:spPr>
          <a:xfrm>
            <a:off x="3618699" y="1730309"/>
            <a:ext cx="698719" cy="151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Cluster IP</a:t>
            </a:r>
            <a:endParaRPr lang="en-IN" sz="1050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1DFB928-4ECA-4DAE-8FB2-5B4EBE4C15A2}"/>
              </a:ext>
            </a:extLst>
          </p:cNvPr>
          <p:cNvSpPr/>
          <p:nvPr/>
        </p:nvSpPr>
        <p:spPr>
          <a:xfrm>
            <a:off x="3642115" y="788223"/>
            <a:ext cx="675303" cy="71232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1D1D1B"/>
                </a:solidFill>
                <a:latin typeface="lato"/>
              </a:rPr>
              <a:t>Mediation xApp1  </a:t>
            </a:r>
            <a:r>
              <a:rPr lang="en-US" sz="700" b="1" dirty="0">
                <a:solidFill>
                  <a:srgbClr val="1D1D1B"/>
                </a:solidFill>
                <a:latin typeface="lato"/>
              </a:rPr>
              <a:t>(</a:t>
            </a:r>
            <a:r>
              <a:rPr lang="en-US" sz="700" b="1" dirty="0" err="1">
                <a:solidFill>
                  <a:srgbClr val="1D1D1B"/>
                </a:solidFill>
                <a:latin typeface="lato"/>
              </a:rPr>
              <a:t>golang</a:t>
            </a:r>
            <a:r>
              <a:rPr lang="en-US" sz="700" b="1" dirty="0">
                <a:solidFill>
                  <a:srgbClr val="1D1D1B"/>
                </a:solidFill>
                <a:latin typeface="lato"/>
              </a:rPr>
              <a:t> Server)</a:t>
            </a:r>
            <a:endParaRPr kumimoji="0" lang="en-IN" sz="900" b="1" i="0" u="none" strike="noStrike" kern="120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F8E9C2C-A9AA-4933-ACE2-CAF84C67974C}"/>
              </a:ext>
            </a:extLst>
          </p:cNvPr>
          <p:cNvSpPr/>
          <p:nvPr/>
        </p:nvSpPr>
        <p:spPr>
          <a:xfrm>
            <a:off x="4542375" y="1730309"/>
            <a:ext cx="698719" cy="151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Cluster IP</a:t>
            </a:r>
            <a:endParaRPr lang="en-IN" sz="1050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643C989-2D29-4013-981E-EAFE5B04FC8F}"/>
              </a:ext>
            </a:extLst>
          </p:cNvPr>
          <p:cNvSpPr/>
          <p:nvPr/>
        </p:nvSpPr>
        <p:spPr>
          <a:xfrm>
            <a:off x="4565791" y="788223"/>
            <a:ext cx="675303" cy="71232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1D1D1B"/>
                </a:solidFill>
                <a:latin typeface="lato"/>
              </a:rPr>
              <a:t>Mediation xApp2</a:t>
            </a:r>
            <a:endParaRPr kumimoji="0" lang="en-IN" sz="900" b="1" i="0" u="none" strike="noStrike" kern="120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647204C-39D1-400F-861B-0BACA03D4476}"/>
              </a:ext>
            </a:extLst>
          </p:cNvPr>
          <p:cNvSpPr/>
          <p:nvPr/>
        </p:nvSpPr>
        <p:spPr>
          <a:xfrm>
            <a:off x="5442635" y="1755067"/>
            <a:ext cx="698719" cy="151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Cluster IP</a:t>
            </a:r>
            <a:endParaRPr lang="en-IN" sz="1050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FB6BCE7-3A16-4724-943B-7ECBA68786E2}"/>
              </a:ext>
            </a:extLst>
          </p:cNvPr>
          <p:cNvSpPr/>
          <p:nvPr/>
        </p:nvSpPr>
        <p:spPr>
          <a:xfrm>
            <a:off x="5466051" y="788223"/>
            <a:ext cx="675303" cy="73707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1D1D1B"/>
                </a:solidFill>
                <a:latin typeface="lato"/>
              </a:rPr>
              <a:t>Mediation xApp3</a:t>
            </a:r>
            <a:endParaRPr kumimoji="0" lang="en-IN" sz="900" b="1" i="0" u="none" strike="noStrike" kern="120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6EE28D-B3EA-4D11-9DBC-A16AD9096F93}"/>
              </a:ext>
            </a:extLst>
          </p:cNvPr>
          <p:cNvSpPr txBox="1"/>
          <p:nvPr/>
        </p:nvSpPr>
        <p:spPr>
          <a:xfrm>
            <a:off x="4333499" y="3002272"/>
            <a:ext cx="939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Service, Routes and Plugin Configuration </a:t>
            </a:r>
            <a:endParaRPr lang="en-IN" sz="900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7303B8C-3676-49AD-9EC8-099721763DA5}"/>
              </a:ext>
            </a:extLst>
          </p:cNvPr>
          <p:cNvCxnSpPr>
            <a:cxnSpLocks/>
            <a:stCxn id="138" idx="0"/>
            <a:endCxn id="143" idx="2"/>
          </p:cNvCxnSpPr>
          <p:nvPr/>
        </p:nvCxnSpPr>
        <p:spPr>
          <a:xfrm rot="16200000" flipV="1">
            <a:off x="3783168" y="1697143"/>
            <a:ext cx="1218558" cy="82535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96159929-B6BC-4A2A-8169-57FE22E4B96E}"/>
              </a:ext>
            </a:extLst>
          </p:cNvPr>
          <p:cNvCxnSpPr>
            <a:cxnSpLocks/>
            <a:stCxn id="138" idx="0"/>
            <a:endCxn id="145" idx="2"/>
          </p:cNvCxnSpPr>
          <p:nvPr/>
        </p:nvCxnSpPr>
        <p:spPr>
          <a:xfrm rot="5400000" flipH="1" flipV="1">
            <a:off x="4245005" y="2060665"/>
            <a:ext cx="1218558" cy="98317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C9F4E686-9621-43E5-8B1F-AC795D7AB3D0}"/>
              </a:ext>
            </a:extLst>
          </p:cNvPr>
          <p:cNvCxnSpPr>
            <a:cxnSpLocks/>
            <a:stCxn id="138" idx="0"/>
            <a:endCxn id="147" idx="2"/>
          </p:cNvCxnSpPr>
          <p:nvPr/>
        </p:nvCxnSpPr>
        <p:spPr>
          <a:xfrm rot="5400000" flipH="1" flipV="1">
            <a:off x="4707514" y="1622914"/>
            <a:ext cx="1193800" cy="998577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138C1B8-3547-4248-8368-F223A73B0E5A}"/>
              </a:ext>
            </a:extLst>
          </p:cNvPr>
          <p:cNvSpPr/>
          <p:nvPr/>
        </p:nvSpPr>
        <p:spPr>
          <a:xfrm>
            <a:off x="5673711" y="1465804"/>
            <a:ext cx="268941" cy="5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5BEAA25-2E8C-4AF5-BB3A-E27CBD5BCF1D}"/>
              </a:ext>
            </a:extLst>
          </p:cNvPr>
          <p:cNvSpPr/>
          <p:nvPr/>
        </p:nvSpPr>
        <p:spPr>
          <a:xfrm>
            <a:off x="4761143" y="1441578"/>
            <a:ext cx="268941" cy="5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D4AA7C8F-E9F5-43ED-A61D-BD88B0E0F1BB}"/>
              </a:ext>
            </a:extLst>
          </p:cNvPr>
          <p:cNvSpPr/>
          <p:nvPr/>
        </p:nvSpPr>
        <p:spPr>
          <a:xfrm>
            <a:off x="3845295" y="1439039"/>
            <a:ext cx="268941" cy="5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A7776D6C-D3AE-41B7-AC3D-558459228CFB}"/>
              </a:ext>
            </a:extLst>
          </p:cNvPr>
          <p:cNvSpPr/>
          <p:nvPr/>
        </p:nvSpPr>
        <p:spPr>
          <a:xfrm>
            <a:off x="3475156" y="2230492"/>
            <a:ext cx="825359" cy="399570"/>
          </a:xfrm>
          <a:prstGeom prst="wedgeRoundRectCallout">
            <a:avLst>
              <a:gd name="adj1" fmla="val -8555"/>
              <a:gd name="adj2" fmla="val -144174"/>
              <a:gd name="adj3" fmla="val 16667"/>
            </a:avLst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Act as a load balancer</a:t>
            </a:r>
            <a:endParaRPr lang="en-IN" sz="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0A59E4-1B96-4359-840D-F4CF9AFB7571}"/>
              </a:ext>
            </a:extLst>
          </p:cNvPr>
          <p:cNvSpPr txBox="1"/>
          <p:nvPr/>
        </p:nvSpPr>
        <p:spPr>
          <a:xfrm>
            <a:off x="5544169" y="1304266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Pod IP</a:t>
            </a:r>
            <a:endParaRPr lang="en-IN" sz="8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20192E0-07A0-415F-94FD-E0D0B52D8039}"/>
              </a:ext>
            </a:extLst>
          </p:cNvPr>
          <p:cNvSpPr txBox="1"/>
          <p:nvPr/>
        </p:nvSpPr>
        <p:spPr>
          <a:xfrm>
            <a:off x="4676844" y="1272720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Pod IP</a:t>
            </a:r>
            <a:endParaRPr lang="en-IN" sz="8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D8A5622-53A8-4928-A796-52EDA3FCEEBD}"/>
              </a:ext>
            </a:extLst>
          </p:cNvPr>
          <p:cNvSpPr txBox="1"/>
          <p:nvPr/>
        </p:nvSpPr>
        <p:spPr>
          <a:xfrm>
            <a:off x="3731940" y="1271314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Pod IP</a:t>
            </a:r>
            <a:endParaRPr lang="en-IN" sz="800" dirty="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4F7879F-D99A-42A9-96B0-FB914E51D7C2}"/>
              </a:ext>
            </a:extLst>
          </p:cNvPr>
          <p:cNvSpPr/>
          <p:nvPr/>
        </p:nvSpPr>
        <p:spPr>
          <a:xfrm>
            <a:off x="1728919" y="2719103"/>
            <a:ext cx="1481233" cy="9238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glow rad="12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468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900" b="1" dirty="0">
                <a:solidFill>
                  <a:srgbClr val="1D1D1B"/>
                </a:solidFill>
                <a:latin typeface="lato"/>
              </a:rPr>
              <a:t>Ingenious Service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1D1D1B"/>
                </a:solidFill>
                <a:latin typeface="lato"/>
              </a:rPr>
              <a:t>(Golang)</a:t>
            </a:r>
            <a:endParaRPr lang="en-IN" sz="900" b="1" dirty="0">
              <a:solidFill>
                <a:srgbClr val="1D1D1B"/>
              </a:solidFill>
              <a:latin typeface="lato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483926-B634-42E8-B45F-698F261AFC29}"/>
              </a:ext>
            </a:extLst>
          </p:cNvPr>
          <p:cNvCxnSpPr>
            <a:cxnSpLocks/>
            <a:stCxn id="157" idx="3"/>
            <a:endCxn id="138" idx="1"/>
          </p:cNvCxnSpPr>
          <p:nvPr/>
        </p:nvCxnSpPr>
        <p:spPr>
          <a:xfrm flipV="1">
            <a:off x="3210152" y="3179794"/>
            <a:ext cx="1128053" cy="12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B277495-D4C3-4954-BD53-6EA9627D4B64}"/>
              </a:ext>
            </a:extLst>
          </p:cNvPr>
          <p:cNvSpPr txBox="1"/>
          <p:nvPr/>
        </p:nvSpPr>
        <p:spPr>
          <a:xfrm>
            <a:off x="3503232" y="2962681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REST</a:t>
            </a:r>
            <a:endParaRPr lang="en-IN" sz="1100" dirty="0"/>
          </a:p>
        </p:txBody>
      </p:sp>
      <p:pic>
        <p:nvPicPr>
          <p:cNvPr id="164" name="Picture 6" descr="API Monitoring With Prometheus, Grafana, AlertManager and VictoriaMetrics |  Nordic APIs |">
            <a:extLst>
              <a:ext uri="{FF2B5EF4-FFF2-40B4-BE49-F238E27FC236}">
                <a16:creationId xmlns:a16="http://schemas.microsoft.com/office/drawing/2014/main" id="{8BA7C819-7060-4ADF-BB40-D29A66B33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13" y="2422158"/>
            <a:ext cx="954826" cy="54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6" name="Connector: Elbow 1025">
            <a:extLst>
              <a:ext uri="{FF2B5EF4-FFF2-40B4-BE49-F238E27FC236}">
                <a16:creationId xmlns:a16="http://schemas.microsoft.com/office/drawing/2014/main" id="{E6BDF429-43DC-429D-931F-F43604A21223}"/>
              </a:ext>
            </a:extLst>
          </p:cNvPr>
          <p:cNvCxnSpPr>
            <a:cxnSpLocks/>
            <a:stCxn id="164" idx="2"/>
            <a:endCxn id="157" idx="1"/>
          </p:cNvCxnSpPr>
          <p:nvPr/>
        </p:nvCxnSpPr>
        <p:spPr>
          <a:xfrm rot="16200000" flipH="1">
            <a:off x="1159958" y="2612049"/>
            <a:ext cx="218328" cy="91959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8D3A6C5E-6072-489B-8943-E3EB46E2D32A}"/>
              </a:ext>
            </a:extLst>
          </p:cNvPr>
          <p:cNvSpPr txBox="1"/>
          <p:nvPr/>
        </p:nvSpPr>
        <p:spPr>
          <a:xfrm>
            <a:off x="1060587" y="3064136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REST</a:t>
            </a:r>
            <a:endParaRPr lang="en-IN" sz="1100" dirty="0"/>
          </a:p>
        </p:txBody>
      </p:sp>
      <p:pic>
        <p:nvPicPr>
          <p:cNvPr id="169" name="Picture 4">
            <a:extLst>
              <a:ext uri="{FF2B5EF4-FFF2-40B4-BE49-F238E27FC236}">
                <a16:creationId xmlns:a16="http://schemas.microsoft.com/office/drawing/2014/main" id="{C56A30AE-799F-4D9E-9432-A38DD3631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90" y="1369761"/>
            <a:ext cx="954826" cy="66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35C70AEB-F7E7-45BD-AAC6-0282D8A8DE7F}"/>
              </a:ext>
            </a:extLst>
          </p:cNvPr>
          <p:cNvSpPr txBox="1"/>
          <p:nvPr/>
        </p:nvSpPr>
        <p:spPr>
          <a:xfrm>
            <a:off x="462394" y="1159928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Grafana</a:t>
            </a:r>
            <a:endParaRPr lang="en-IN" sz="1100" dirty="0"/>
          </a:p>
        </p:txBody>
      </p:sp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0BB9725F-8FC6-4451-953A-BA48AC513184}"/>
              </a:ext>
            </a:extLst>
          </p:cNvPr>
          <p:cNvCxnSpPr>
            <a:cxnSpLocks/>
            <a:stCxn id="164" idx="0"/>
            <a:endCxn id="169" idx="2"/>
          </p:cNvCxnSpPr>
          <p:nvPr/>
        </p:nvCxnSpPr>
        <p:spPr>
          <a:xfrm flipH="1" flipV="1">
            <a:off x="808803" y="2030234"/>
            <a:ext cx="523" cy="3919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Cloud 1040">
            <a:extLst>
              <a:ext uri="{FF2B5EF4-FFF2-40B4-BE49-F238E27FC236}">
                <a16:creationId xmlns:a16="http://schemas.microsoft.com/office/drawing/2014/main" id="{49075B34-1F24-49DC-AC42-93C0E946D054}"/>
              </a:ext>
            </a:extLst>
          </p:cNvPr>
          <p:cNvSpPr/>
          <p:nvPr/>
        </p:nvSpPr>
        <p:spPr>
          <a:xfrm>
            <a:off x="1162939" y="3593567"/>
            <a:ext cx="1410395" cy="539883"/>
          </a:xfrm>
          <a:prstGeom prst="cloud">
            <a:avLst/>
          </a:prstGeom>
          <a:ln w="63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Create and Assign RBAC for K8s Communication</a:t>
            </a:r>
            <a:endParaRPr lang="en-IN" sz="800" dirty="0"/>
          </a:p>
        </p:txBody>
      </p: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AE91703D-04A5-4B01-8634-22316A974D5B}"/>
              </a:ext>
            </a:extLst>
          </p:cNvPr>
          <p:cNvCxnSpPr>
            <a:cxnSpLocks/>
          </p:cNvCxnSpPr>
          <p:nvPr/>
        </p:nvCxnSpPr>
        <p:spPr>
          <a:xfrm>
            <a:off x="2837865" y="3632366"/>
            <a:ext cx="0" cy="35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>
            <a:extLst>
              <a:ext uri="{FF2B5EF4-FFF2-40B4-BE49-F238E27FC236}">
                <a16:creationId xmlns:a16="http://schemas.microsoft.com/office/drawing/2014/main" id="{48A80C64-F26B-4402-BE71-0281C2368B81}"/>
              </a:ext>
            </a:extLst>
          </p:cNvPr>
          <p:cNvSpPr txBox="1"/>
          <p:nvPr/>
        </p:nvSpPr>
        <p:spPr>
          <a:xfrm>
            <a:off x="2190625" y="3977197"/>
            <a:ext cx="122180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Issue Scaling Command</a:t>
            </a:r>
            <a:endParaRPr lang="en-IN" sz="700" b="1" dirty="0"/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7828E7A-CE4E-4FD3-9148-68BE7411BC76}"/>
              </a:ext>
            </a:extLst>
          </p:cNvPr>
          <p:cNvCxnSpPr>
            <a:cxnSpLocks/>
          </p:cNvCxnSpPr>
          <p:nvPr/>
        </p:nvCxnSpPr>
        <p:spPr>
          <a:xfrm flipV="1">
            <a:off x="3412434" y="1573084"/>
            <a:ext cx="0" cy="2414701"/>
          </a:xfrm>
          <a:prstGeom prst="straightConnector1">
            <a:avLst/>
          </a:prstGeom>
          <a:ln w="15875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" name="Rectangle: Rounded Corners 1054">
            <a:extLst>
              <a:ext uri="{FF2B5EF4-FFF2-40B4-BE49-F238E27FC236}">
                <a16:creationId xmlns:a16="http://schemas.microsoft.com/office/drawing/2014/main" id="{8AF8FBC9-B7F3-4EE8-B95B-1438FE7B7B90}"/>
              </a:ext>
            </a:extLst>
          </p:cNvPr>
          <p:cNvSpPr/>
          <p:nvPr/>
        </p:nvSpPr>
        <p:spPr>
          <a:xfrm>
            <a:off x="3210152" y="620831"/>
            <a:ext cx="3167596" cy="9522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2634B827-0975-4C1A-AA1E-13813151028B}"/>
              </a:ext>
            </a:extLst>
          </p:cNvPr>
          <p:cNvSpPr txBox="1"/>
          <p:nvPr/>
        </p:nvSpPr>
        <p:spPr>
          <a:xfrm>
            <a:off x="2591949" y="1618221"/>
            <a:ext cx="873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/>
              <a:t>Perform Scaling</a:t>
            </a:r>
            <a:endParaRPr lang="en-IN" sz="7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A739CC-B3AA-481B-906C-A24F4C8AC785}"/>
              </a:ext>
            </a:extLst>
          </p:cNvPr>
          <p:cNvSpPr/>
          <p:nvPr/>
        </p:nvSpPr>
        <p:spPr>
          <a:xfrm>
            <a:off x="1806103" y="3395401"/>
            <a:ext cx="669693" cy="20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Threshold Monitor  </a:t>
            </a:r>
            <a:endParaRPr lang="en-IN" sz="7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1A5A948-50E6-453C-907F-A35BCE5B9F94}"/>
              </a:ext>
            </a:extLst>
          </p:cNvPr>
          <p:cNvSpPr/>
          <p:nvPr/>
        </p:nvSpPr>
        <p:spPr>
          <a:xfrm>
            <a:off x="2525994" y="3100090"/>
            <a:ext cx="616754" cy="193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Parse and Compute  </a:t>
            </a:r>
            <a:endParaRPr lang="en-IN" sz="7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494217C-85D5-47E7-B313-FC2A63C6D4EC}"/>
              </a:ext>
            </a:extLst>
          </p:cNvPr>
          <p:cNvSpPr/>
          <p:nvPr/>
        </p:nvSpPr>
        <p:spPr>
          <a:xfrm>
            <a:off x="2525994" y="3396464"/>
            <a:ext cx="619374" cy="20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Scaling Control</a:t>
            </a:r>
            <a:endParaRPr lang="en-IN" sz="7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882B8B-4601-4188-B395-7F4A82FE592D}"/>
              </a:ext>
            </a:extLst>
          </p:cNvPr>
          <p:cNvSpPr/>
          <p:nvPr/>
        </p:nvSpPr>
        <p:spPr>
          <a:xfrm>
            <a:off x="1806102" y="3104064"/>
            <a:ext cx="669694" cy="221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Prometheus Interface</a:t>
            </a:r>
            <a:endParaRPr lang="en-IN" sz="700" dirty="0"/>
          </a:p>
        </p:txBody>
      </p:sp>
    </p:spTree>
    <p:extLst>
      <p:ext uri="{BB962C8B-B14F-4D97-AF65-F5344CB8AC3E}">
        <p14:creationId xmlns:p14="http://schemas.microsoft.com/office/powerpoint/2010/main" val="192548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86C937-2150-4A29-B586-9A120280C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737"/>
            <a:ext cx="9144000" cy="45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98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03DCBF-52B6-4CBA-85CC-88BB81F55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86" y="241021"/>
            <a:ext cx="8706010" cy="466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2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F59FE1-4857-4B54-9364-C91893A0B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868" y="197520"/>
            <a:ext cx="807244" cy="73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70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C4F5B2-ED8A-42C2-9200-2FE21CEFF3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5535" y="257646"/>
            <a:ext cx="8039627" cy="298277"/>
          </a:xfrm>
        </p:spPr>
        <p:txBody>
          <a:bodyPr/>
          <a:lstStyle/>
          <a:p>
            <a:r>
              <a:rPr lang="en-IN" dirty="0"/>
              <a:t>Euphoria-Hackathon Scoring Principles - Guidelines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FA84D-39E6-4F59-9807-1098F1E951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535" y="648678"/>
            <a:ext cx="8521884" cy="4329385"/>
          </a:xfrm>
        </p:spPr>
        <p:txBody>
          <a:bodyPr/>
          <a:lstStyle/>
          <a:p>
            <a:r>
              <a:rPr lang="en-IN" sz="1100" b="1" dirty="0"/>
              <a:t>Baseline concept (25%)</a:t>
            </a:r>
          </a:p>
          <a:p>
            <a:pPr marL="630238" lvl="1" indent="-171450">
              <a:buFont typeface="Arial" panose="020B0604020202020204" pitchFamily="34" charset="0"/>
              <a:buChar char="•"/>
            </a:pPr>
            <a:r>
              <a:rPr lang="en-IN" sz="1000" dirty="0"/>
              <a:t>Idea potential - revenue, savings, impact?</a:t>
            </a:r>
          </a:p>
          <a:p>
            <a:pPr marL="630238" lvl="1" indent="-171450">
              <a:buFont typeface="Arial" panose="020B0604020202020204" pitchFamily="34" charset="0"/>
              <a:buChar char="•"/>
            </a:pPr>
            <a:r>
              <a:rPr lang="en-IN" sz="1000" dirty="0"/>
              <a:t>Is the idea a clever way to address the problem?</a:t>
            </a:r>
          </a:p>
          <a:p>
            <a:pPr marL="630238" lvl="1" indent="-171450">
              <a:buFont typeface="Arial" panose="020B0604020202020204" pitchFamily="34" charset="0"/>
              <a:buChar char="•"/>
            </a:pPr>
            <a:r>
              <a:rPr lang="en-IN" sz="1000" dirty="0"/>
              <a:t>How well has the case for the concept been made? </a:t>
            </a:r>
          </a:p>
          <a:p>
            <a:pPr marL="630238" lvl="1" indent="-171450">
              <a:buFont typeface="Arial" panose="020B0604020202020204" pitchFamily="34" charset="0"/>
              <a:buChar char="•"/>
            </a:pPr>
            <a:r>
              <a:rPr lang="en-IN" sz="1000" dirty="0"/>
              <a:t>Is the problem and its solution important for Nokia? </a:t>
            </a:r>
          </a:p>
          <a:p>
            <a:pPr marL="630238" lvl="1" indent="-171450">
              <a:buFont typeface="Arial" panose="020B0604020202020204" pitchFamily="34" charset="0"/>
              <a:buChar char="•"/>
            </a:pPr>
            <a:r>
              <a:rPr lang="en-IN" sz="1000" dirty="0"/>
              <a:t>How feasible is it to realize the concept?</a:t>
            </a:r>
          </a:p>
          <a:p>
            <a:pPr marL="630238" lvl="1" indent="-171450">
              <a:buFont typeface="Arial" panose="020B0604020202020204" pitchFamily="34" charset="0"/>
              <a:buChar char="•"/>
            </a:pPr>
            <a:r>
              <a:rPr lang="en-IN" sz="1000" dirty="0"/>
              <a:t>How well does it uniquely leverage Nokia business domains?</a:t>
            </a:r>
          </a:p>
          <a:p>
            <a:pPr marL="630238" lvl="1" indent="-171450">
              <a:buFont typeface="Arial" panose="020B0604020202020204" pitchFamily="34" charset="0"/>
              <a:buChar char="•"/>
            </a:pPr>
            <a:r>
              <a:rPr lang="en-IN" sz="1000" dirty="0"/>
              <a:t>What is the incremental benefit, the level of disruption to status quo?.</a:t>
            </a:r>
          </a:p>
          <a:p>
            <a:r>
              <a:rPr lang="en-IN" sz="1100" b="1" dirty="0"/>
              <a:t>Design (25%)</a:t>
            </a:r>
          </a:p>
          <a:p>
            <a:pPr marL="630238" lvl="1" indent="-171450">
              <a:buFont typeface="Arial" panose="020B0604020202020204" pitchFamily="34" charset="0"/>
              <a:buChar char="•"/>
            </a:pPr>
            <a:r>
              <a:rPr lang="en-IN" sz="1000" dirty="0"/>
              <a:t>Is there a high level design to the proposed concept?</a:t>
            </a:r>
          </a:p>
          <a:p>
            <a:pPr lvl="3">
              <a:buFont typeface="+mj-lt"/>
              <a:buAutoNum type="arabicPeriod"/>
            </a:pPr>
            <a:r>
              <a:rPr lang="en-IN" sz="900" dirty="0"/>
              <a:t>This could describe a user experience, or a technical architecture, or both</a:t>
            </a:r>
          </a:p>
          <a:p>
            <a:pPr lvl="3">
              <a:buFont typeface="+mj-lt"/>
              <a:buAutoNum type="arabicPeriod"/>
            </a:pPr>
            <a:r>
              <a:rPr lang="en-IN" sz="900" dirty="0"/>
              <a:t>In a smaller scale, the design could be a description of a new module/component, or a peripheral user interface to solve a small but significant problem</a:t>
            </a:r>
          </a:p>
          <a:p>
            <a:pPr marL="630238" lvl="1" indent="-171450">
              <a:buFont typeface="Arial" panose="020B0604020202020204" pitchFamily="34" charset="0"/>
              <a:buChar char="•"/>
            </a:pPr>
            <a:r>
              <a:rPr lang="en-IN" sz="1000" dirty="0"/>
              <a:t>Explain the innovative part of your new design hack</a:t>
            </a:r>
          </a:p>
          <a:p>
            <a:r>
              <a:rPr lang="en-IN" sz="1100" b="1" dirty="0"/>
              <a:t>Implementation (50%)</a:t>
            </a:r>
          </a:p>
          <a:p>
            <a:pPr marL="630238" lvl="1" indent="-171450">
              <a:buFont typeface="Arial" panose="020B0604020202020204" pitchFamily="34" charset="0"/>
              <a:buChar char="•"/>
            </a:pPr>
            <a:r>
              <a:rPr lang="en-IN" sz="1000" dirty="0"/>
              <a:t>Is there an implementation of the proposed design?</a:t>
            </a:r>
          </a:p>
          <a:p>
            <a:pPr marL="630238" lvl="1" indent="-171450">
              <a:buFont typeface="Arial" panose="020B0604020202020204" pitchFamily="34" charset="0"/>
              <a:buChar char="•"/>
            </a:pPr>
            <a:r>
              <a:rPr lang="en-IN" sz="1000" dirty="0"/>
              <a:t>Is the Implementation Complete or Partial?</a:t>
            </a:r>
          </a:p>
          <a:p>
            <a:pPr marL="630238" lvl="1" indent="-171450">
              <a:buFont typeface="Arial" panose="020B0604020202020204" pitchFamily="34" charset="0"/>
              <a:buChar char="•"/>
            </a:pPr>
            <a:r>
              <a:rPr lang="en-IN" sz="1000" dirty="0"/>
              <a:t>Can it be made to scale to production, or does it need a complete re-thinking for productization?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711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okia PowerPoint Template Nokia Pure Macro Free v29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Pure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ier 2 Template (Nokia Pure)" id="{DAFD822F-F715-43BC-A00C-04A1DE1272BA}" vid="{3B542B6B-2A3D-4BD0-932F-CA20FD0B45CB}"/>
    </a:ext>
  </a:extLst>
</a:theme>
</file>

<file path=ppt/theme/theme10.xml><?xml version="1.0" encoding="utf-8"?>
<a:theme xmlns:a="http://schemas.openxmlformats.org/drawingml/2006/main" name="2_net_ppt_temp_nokia_pure_macro_free_v53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Pure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T_PPT_Temp_Nokia_Pure_Macro_Free_v51" id="{C604708E-A674-4B2C-AC98-8A2AEAAB84D5}" vid="{D3526DE6-1B3C-44E8-BC12-0D5F87E28AAB}"/>
    </a:ext>
  </a:extLst>
</a:theme>
</file>

<file path=ppt/theme/theme11.xml><?xml version="1.0" encoding="utf-8"?>
<a:theme xmlns:a="http://schemas.openxmlformats.org/drawingml/2006/main" name="Nokia White Master with headline">
  <a:themeElements>
    <a:clrScheme name="Nokia April 2016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0645AD"/>
      </a:hlink>
      <a:folHlink>
        <a:srgbClr val="0B0080"/>
      </a:folHlink>
    </a:clrScheme>
    <a:fontScheme name="Nokia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  <a:prstDash val="solid"/>
        </a:ln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200" dirty="0" err="1" smtClean="0">
            <a:solidFill>
              <a:schemeClr val="tx2"/>
            </a:solidFill>
            <a:ea typeface="Nokia Pure Text Light" panose="020B04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72000" tIns="72000" rIns="72000" bIns="72000" rtlCol="0">
        <a:spAutoFit/>
      </a:bodyPr>
      <a:lstStyle>
        <a:defPPr defTabSz="360000">
          <a:spcAft>
            <a:spcPts val="600"/>
          </a:spcAft>
          <a:tabLst>
            <a:tab pos="360000" algn="l"/>
          </a:tabLst>
          <a:defRPr sz="1200" dirty="0" smtClean="0">
            <a:solidFill>
              <a:schemeClr val="tx2"/>
            </a:solidFill>
            <a:latin typeface="Arial" panose="020B0604020202020204" pitchFamily="34" charset="0"/>
            <a:ea typeface="Nokia Pure Text Light" panose="020B0403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kia_Arial_PPT_Nokia_V3.potx" id="{A7D4688F-580B-428A-AF85-4801A45F5C1D}" vid="{A0B553FE-EE95-4DC4-9FCC-5CDFA45D2F25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kia Master Blue Background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Pure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ier 2 Template (Nokia Pure)" id="{DAFD822F-F715-43BC-A00C-04A1DE1272BA}" vid="{02AEC469-113F-430C-8FD0-CA450CBF30F6}"/>
    </a:ext>
  </a:extLst>
</a:theme>
</file>

<file path=ppt/theme/theme3.xml><?xml version="1.0" encoding="utf-8"?>
<a:theme xmlns:a="http://schemas.openxmlformats.org/drawingml/2006/main" name="Final Slide">
  <a:themeElements>
    <a:clrScheme name="Custom 18">
      <a:dk1>
        <a:srgbClr val="124191"/>
      </a:dk1>
      <a:lt1>
        <a:srgbClr val="FFFFFF"/>
      </a:lt1>
      <a:dk2>
        <a:srgbClr val="FFFFFF"/>
      </a:dk2>
      <a:lt2>
        <a:srgbClr val="687170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ier 2 Template (Nokia Pure)" id="{DAFD822F-F715-43BC-A00C-04A1DE1272BA}" vid="{84E6266A-1732-4E65-9FA3-3F7693069599}"/>
    </a:ext>
  </a:extLst>
</a:theme>
</file>

<file path=ppt/theme/theme4.xml><?xml version="1.0" encoding="utf-8"?>
<a:theme xmlns:a="http://schemas.openxmlformats.org/drawingml/2006/main" name="1_Nokia PowerPoint Template Nokia Pure Macro Free v29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Pure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ier 2 Template (Nokia Pure)" id="{DAFD822F-F715-43BC-A00C-04A1DE1272BA}" vid="{3B542B6B-2A3D-4BD0-932F-CA20FD0B45CB}"/>
    </a:ext>
  </a:extLst>
</a:theme>
</file>

<file path=ppt/theme/theme5.xml><?xml version="1.0" encoding="utf-8"?>
<a:theme xmlns:a="http://schemas.openxmlformats.org/drawingml/2006/main" name="1_Nokia Master Blue Background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Pure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ier 2 Template (Nokia Pure)" id="{DAFD822F-F715-43BC-A00C-04A1DE1272BA}" vid="{02AEC469-113F-430C-8FD0-CA450CBF30F6}"/>
    </a:ext>
  </a:extLst>
</a:theme>
</file>

<file path=ppt/theme/theme6.xml><?xml version="1.0" encoding="utf-8"?>
<a:theme xmlns:a="http://schemas.openxmlformats.org/drawingml/2006/main" name="2_Nokia Master Blue Background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Pure v2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okia PowerPoint Template Nokia Pure v12" id="{7AC05BEF-BBDF-4CF1-AA23-A676535EABCE}" vid="{AF106B15-0C1E-44CE-A53A-F2CB8A6EA7E7}"/>
    </a:ext>
  </a:extLst>
</a:theme>
</file>

<file path=ppt/theme/theme7.xml><?xml version="1.0" encoding="utf-8"?>
<a:theme xmlns:a="http://schemas.openxmlformats.org/drawingml/2006/main" name="Nokia PowerPoint Template Nokia Pure v13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Pure v2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okia PowerPoint Template Nokia Pure v12" id="{7AC05BEF-BBDF-4CF1-AA23-A676535EABCE}" vid="{991539CA-B441-4AED-8339-F6770207F6A2}"/>
    </a:ext>
  </a:extLst>
</a:theme>
</file>

<file path=ppt/theme/theme8.xml><?xml version="1.0" encoding="utf-8"?>
<a:theme xmlns:a="http://schemas.openxmlformats.org/drawingml/2006/main" name="net_ppt_temp_nokia_pure_macro_free_v53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Pure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T_PPT_Temp_Nokia_Pure_Macro_Free_v51" id="{C604708E-A674-4B2C-AC98-8A2AEAAB84D5}" vid="{D3526DE6-1B3C-44E8-BC12-0D5F87E28AAB}"/>
    </a:ext>
  </a:extLst>
</a:theme>
</file>

<file path=ppt/theme/theme9.xml><?xml version="1.0" encoding="utf-8"?>
<a:theme xmlns:a="http://schemas.openxmlformats.org/drawingml/2006/main" name="1_net_ppt_temp_nokia_pure_macro_free_v53">
  <a:themeElements>
    <a:clrScheme name="Nokia Master Theme">
      <a:dk1>
        <a:srgbClr val="124191"/>
      </a:dk1>
      <a:lt1>
        <a:srgbClr val="FFFFFF"/>
      </a:lt1>
      <a:dk2>
        <a:srgbClr val="FFFFFF"/>
      </a:dk2>
      <a:lt2>
        <a:srgbClr val="68717A"/>
      </a:lt2>
      <a:accent1>
        <a:srgbClr val="00C9FF"/>
      </a:accent1>
      <a:accent2>
        <a:srgbClr val="00C9FF"/>
      </a:accent2>
      <a:accent3>
        <a:srgbClr val="00C9FF"/>
      </a:accent3>
      <a:accent4>
        <a:srgbClr val="A8BBC0"/>
      </a:accent4>
      <a:accent5>
        <a:srgbClr val="A8BBC0"/>
      </a:accent5>
      <a:accent6>
        <a:srgbClr val="D8D9DA"/>
      </a:accent6>
      <a:hlink>
        <a:srgbClr val="124191"/>
      </a:hlink>
      <a:folHlink>
        <a:srgbClr val="124191"/>
      </a:folHlink>
    </a:clrScheme>
    <a:fontScheme name="Nokia Pure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tIns="90000" bIns="90000" rtlCol="0" anchor="t" anchorCtr="0"/>
      <a:lstStyle>
        <a:defPPr algn="ctr" fontAlgn="auto">
          <a:spcBef>
            <a:spcPts val="0"/>
          </a:spcBef>
          <a:spcAft>
            <a:spcPts val="0"/>
          </a:spcAft>
          <a:defRPr dirty="0" smtClean="0">
            <a:solidFill>
              <a:schemeClr val="accent4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T_PPT_Temp_Nokia_Pure_Macro_Free_v51" id="{C604708E-A674-4B2C-AC98-8A2AEAAB84D5}" vid="{D3526DE6-1B3C-44E8-BC12-0D5F87E28AA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FE305B6A5AEB48AFE462F98A3D0F1F" ma:contentTypeVersion="7" ma:contentTypeDescription="Create a new document." ma:contentTypeScope="" ma:versionID="94257296d49c22ceaa5454f08a85204b">
  <xsd:schema xmlns:xsd="http://www.w3.org/2001/XMLSchema" xmlns:xs="http://www.w3.org/2001/XMLSchema" xmlns:p="http://schemas.microsoft.com/office/2006/metadata/properties" xmlns:ns1="http://schemas.microsoft.com/sharepoint/v3" xmlns:ns2="9c031ef3-6afc-4823-bbfb-b9ed42eaaab7" xmlns:ns3="c9e0040f-16c4-4a62-9487-91158dcc5c82" targetNamespace="http://schemas.microsoft.com/office/2006/metadata/properties" ma:root="true" ma:fieldsID="3938d575a310a2f14c37fd67beb7dc69" ns1:_="" ns2:_="" ns3:_="">
    <xsd:import namespace="http://schemas.microsoft.com/sharepoint/v3"/>
    <xsd:import namespace="9c031ef3-6afc-4823-bbfb-b9ed42eaaab7"/>
    <xsd:import namespace="c9e0040f-16c4-4a62-9487-91158dcc5c82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3:NGTagNote" minOccurs="0"/>
                <xsd:element ref="ns1:AverageRating" minOccurs="0"/>
                <xsd:element ref="ns1:RatingCount" minOccurs="0"/>
                <xsd:element ref="ns3:Own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2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13" nillable="true" ma:displayName="Number of Ratings" ma:decimals="0" ma:description="Number of ratings submitted" ma:internalName="RatingCount" ma:readOnly="true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031ef3-6afc-4823-bbfb-b9ed42eaaab7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17a43e0a-ccfe-467d-8f6c-e152e644ee6c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a75f9ecd-ee5b-4e82-b448-63d38887998e}" ma:internalName="TaxCatchAll" ma:showField="CatchAllData" ma:web="9c031ef3-6afc-4823-bbfb-b9ed42eaaab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0040f-16c4-4a62-9487-91158dcc5c82" elementFormDefault="qualified">
    <xsd:import namespace="http://schemas.microsoft.com/office/2006/documentManagement/types"/>
    <xsd:import namespace="http://schemas.microsoft.com/office/infopath/2007/PartnerControls"/>
    <xsd:element name="NGTagNote" ma:index="11" nillable="true" ma:displayName="Tags and Notes" ma:decimals="2" ma:internalName="_x0024_Resources_x003a_NewsGatorWSS_x002c_Fields_TagNotesName_x003b_">
      <xsd:simpleType>
        <xsd:restriction base="dms:Unknown"/>
      </xsd:simpleType>
    </xsd:element>
    <xsd:element name="Owner" ma:index="14" nillable="true" ma:displayName="Owner" ma:list="UserInfo" ma:SharePointGroup="0" ma:internalName="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verageRating xmlns="http://schemas.microsoft.com/sharepoint/v3" xsi:nil="true"/>
    <TaxKeywordTaxHTField xmlns="9c031ef3-6afc-4823-bbfb-b9ed42eaaab7">
      <Terms xmlns="http://schemas.microsoft.com/office/infopath/2007/PartnerControls"/>
    </TaxKeywordTaxHTField>
    <TaxCatchAll xmlns="9c031ef3-6afc-4823-bbfb-b9ed42eaaab7"/>
    <NGTagNote xmlns="c9e0040f-16c4-4a62-9487-91158dcc5c82" xsi:nil="true"/>
    <Owner xmlns="c9e0040f-16c4-4a62-9487-91158dcc5c82">
      <UserInfo>
        <DisplayName/>
        <AccountId xsi:nil="true"/>
        <AccountType/>
      </UserInfo>
    </Owner>
  </documentManagement>
</p:properties>
</file>

<file path=customXml/itemProps1.xml><?xml version="1.0" encoding="utf-8"?>
<ds:datastoreItem xmlns:ds="http://schemas.openxmlformats.org/officeDocument/2006/customXml" ds:itemID="{6DC359DC-7D03-4778-B305-9C92754948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c031ef3-6afc-4823-bbfb-b9ed42eaaab7"/>
    <ds:schemaRef ds:uri="c9e0040f-16c4-4a62-9487-91158dcc5c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0C49E5-0351-4936-9062-F0C2FB1E9A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6E266E-A6D0-44BD-8114-B583CC76A458}">
  <ds:schemaRefs>
    <ds:schemaRef ds:uri="http://schemas.openxmlformats.org/package/2006/metadata/core-properties"/>
    <ds:schemaRef ds:uri="http://schemas.microsoft.com/sharepoint/v3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infopath/2007/PartnerControls"/>
    <ds:schemaRef ds:uri="c9e0040f-16c4-4a62-9487-91158dcc5c82"/>
    <ds:schemaRef ds:uri="9c031ef3-6afc-4823-bbfb-b9ed42eaaab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Tier 2 Template (Nokia Pure)</Template>
  <TotalTime>0</TotalTime>
  <Words>862</Words>
  <Application>Microsoft Office PowerPoint</Application>
  <PresentationFormat>On-screen Show (16:9)</PresentationFormat>
  <Paragraphs>154</Paragraphs>
  <Slides>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32" baseType="lpstr">
      <vt:lpstr>Arial</vt:lpstr>
      <vt:lpstr>Calibri</vt:lpstr>
      <vt:lpstr>Calibri Light</vt:lpstr>
      <vt:lpstr>Cambria</vt:lpstr>
      <vt:lpstr>lato</vt:lpstr>
      <vt:lpstr>Lucida Grande</vt:lpstr>
      <vt:lpstr>Nokia Pure Headline Light</vt:lpstr>
      <vt:lpstr>Nokia Pure Headline Ultra Light</vt:lpstr>
      <vt:lpstr>Nokia Pure Text</vt:lpstr>
      <vt:lpstr>Nokia Pure Text Light</vt:lpstr>
      <vt:lpstr>Nokia PowerPoint Template Nokia Pure Macro Free v29</vt:lpstr>
      <vt:lpstr>Nokia Master Blue Background</vt:lpstr>
      <vt:lpstr>Final Slide</vt:lpstr>
      <vt:lpstr>1_Nokia PowerPoint Template Nokia Pure Macro Free v29</vt:lpstr>
      <vt:lpstr>1_Nokia Master Blue Background</vt:lpstr>
      <vt:lpstr>2_Nokia Master Blue Background</vt:lpstr>
      <vt:lpstr>Nokia PowerPoint Template Nokia Pure v13</vt:lpstr>
      <vt:lpstr>net_ppt_temp_nokia_pure_macro_free_v53</vt:lpstr>
      <vt:lpstr>1_net_ppt_temp_nokia_pure_macro_free_v53</vt:lpstr>
      <vt:lpstr>2_net_ppt_temp_nokia_pure_macro_free_v53</vt:lpstr>
      <vt:lpstr>Nokia White Master with headline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2014-09-29T10:29:53Z</dcterms:created>
  <dcterms:modified xsi:type="dcterms:W3CDTF">2021-10-25T05:15:51Z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0x0101001AFE305B6A5AEB48AFE462F98A3D0F1F</vt:lpwstr>
  </property>
  <property fmtid="{D5CDD505-2E9C-101B-9397-08002B2CF9AE}" pid="3" name="TaxKeyword">
    <vt:lpwstr/>
  </property>
</Properties>
</file>